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1" r:id="rId1"/>
  </p:sldMasterIdLst>
  <p:notesMasterIdLst>
    <p:notesMasterId r:id="rId29"/>
  </p:notesMasterIdLst>
  <p:sldIdLst>
    <p:sldId id="282" r:id="rId2"/>
    <p:sldId id="284" r:id="rId3"/>
    <p:sldId id="285" r:id="rId4"/>
    <p:sldId id="286" r:id="rId5"/>
    <p:sldId id="314" r:id="rId6"/>
    <p:sldId id="313" r:id="rId7"/>
    <p:sldId id="315" r:id="rId8"/>
    <p:sldId id="308" r:id="rId9"/>
    <p:sldId id="311" r:id="rId10"/>
    <p:sldId id="283" r:id="rId11"/>
    <p:sldId id="291" r:id="rId12"/>
    <p:sldId id="293" r:id="rId13"/>
    <p:sldId id="294" r:id="rId14"/>
    <p:sldId id="295" r:id="rId15"/>
    <p:sldId id="290" r:id="rId16"/>
    <p:sldId id="305" r:id="rId17"/>
    <p:sldId id="296" r:id="rId18"/>
    <p:sldId id="297" r:id="rId19"/>
    <p:sldId id="300" r:id="rId20"/>
    <p:sldId id="309" r:id="rId21"/>
    <p:sldId id="310" r:id="rId22"/>
    <p:sldId id="298" r:id="rId23"/>
    <p:sldId id="302" r:id="rId24"/>
    <p:sldId id="303" r:id="rId25"/>
    <p:sldId id="304" r:id="rId26"/>
    <p:sldId id="307" r:id="rId27"/>
    <p:sldId id="316" r:id="rId28"/>
  </p:sldIdLst>
  <p:sldSz cx="12192000" cy="6858000"/>
  <p:notesSz cx="6858000" cy="9144000"/>
  <p:defaultTextStyle>
    <a:defPPr>
      <a:defRPr lang="en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00000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498"/>
    <p:restoredTop sz="92449"/>
  </p:normalViewPr>
  <p:slideViewPr>
    <p:cSldViewPr snapToGrid="0">
      <p:cViewPr varScale="1">
        <p:scale>
          <a:sx n="118" d="100"/>
          <a:sy n="118" d="100"/>
        </p:scale>
        <p:origin x="1288" y="192"/>
      </p:cViewPr>
      <p:guideLst/>
    </p:cSldViewPr>
  </p:slideViewPr>
  <p:outlineViewPr>
    <p:cViewPr>
      <p:scale>
        <a:sx n="33" d="100"/>
        <a:sy n="33" d="100"/>
      </p:scale>
      <p:origin x="0" y="-352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160" d="100"/>
          <a:sy n="160" d="100"/>
        </p:scale>
        <p:origin x="4416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K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9C5ECE-8D41-F44E-9BEC-57A9A35FF96F}" type="datetimeFigureOut">
              <a:rPr lang="en-KR" smtClean="0"/>
              <a:t>10/17/24</a:t>
            </a:fld>
            <a:endParaRPr lang="en-K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K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K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7B2F57-2C9C-0140-B65C-6AD4CCD79DC6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6954126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7B2F57-2C9C-0140-B65C-6AD4CCD79DC6}" type="slidenum">
              <a:rPr lang="en-KR" smtClean="0"/>
              <a:t>1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8093136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7B2F57-2C9C-0140-B65C-6AD4CCD79DC6}" type="slidenum">
              <a:rPr lang="en-KR" smtClean="0"/>
              <a:t>10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5588174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E617B7-CF15-DF71-1F8F-260960CE45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6DFF546-80AB-535E-4038-E9A40A1A9F9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CAD784F-C43E-FAA8-8E43-8A004E6FDC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E5D74E4-F173-CC3A-A9E3-55F27DF3486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7B2F57-2C9C-0140-B65C-6AD4CCD79DC6}" type="slidenum">
              <a:rPr lang="en-KR" smtClean="0"/>
              <a:t>11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5401349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B732D2-9871-DCE7-8AF4-5D7769BCA0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DFE4F6A-1244-9379-BA07-072442E1A9E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34AAE92-C0B5-AECA-383D-F232810A80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2FF3B1-13E5-E910-3244-E5AAE530525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7B2F57-2C9C-0140-B65C-6AD4CCD79DC6}" type="slidenum">
              <a:rPr lang="en-KR" smtClean="0"/>
              <a:t>12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8705169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2F7DA6-496D-DEE1-0879-5BF53C71C6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7D3A7B7-6F7D-F4AB-45A0-60E8EE46E1E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8C50DD9-7F5D-FE0E-49B9-6B5CBA5202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7E9C6A1-AFE6-03E9-A122-A53443D1FA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7B2F57-2C9C-0140-B65C-6AD4CCD79DC6}" type="slidenum">
              <a:rPr lang="en-KR" smtClean="0"/>
              <a:t>13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9752956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69F56E-9B2A-B774-6BBA-DCC090DC39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641B511-8C1F-A781-EBA6-A64D854E1BA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836CF53-0F79-E26E-8B78-4CAFC1D365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37DC2D5-EAC4-4C1E-A453-015E391575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7B2F57-2C9C-0140-B65C-6AD4CCD79DC6}" type="slidenum">
              <a:rPr lang="en-KR" smtClean="0"/>
              <a:t>14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1477386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E352D7-D34D-E7D1-2176-5F4B4639E9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620DC96-FAD2-32C5-C6F2-F8E85F054C0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AFC4292-D018-3E94-4155-20D1957089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5FF6281-D1BC-6F92-CFC8-3265367E807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7B2F57-2C9C-0140-B65C-6AD4CCD79DC6}" type="slidenum">
              <a:rPr lang="en-KR" smtClean="0"/>
              <a:t>15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1701995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691DC8-BBC9-A9C9-1BE6-A7F80CC768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733AA5C-9D8E-06B5-3B2F-2138A9BD924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343E398-C9B7-D5F8-2AA0-6E0EF3F961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35806FD-0E25-C77B-55C9-FBFCD7B8F2E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7B2F57-2C9C-0140-B65C-6AD4CCD79DC6}" type="slidenum">
              <a:rPr lang="en-KR" smtClean="0"/>
              <a:t>16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67091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9D8370-D678-E28C-D136-271FE69677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DF6A68B-D4F6-DF43-5F98-2C5392E1D5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E0A5B3D-5732-0BFD-8285-514CA0E7BC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7E111AE-B603-64A2-7742-57A62A470E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7B2F57-2C9C-0140-B65C-6AD4CCD79DC6}" type="slidenum">
              <a:rPr lang="en-KR" smtClean="0"/>
              <a:t>17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5180981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422229-662E-05DB-A7E1-15E7C8C730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40E9FF7-D383-F879-2D22-96F1819389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B5FEF38-C7ED-F493-6148-AEE0A9EF94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55DF1F0-A9EB-F7E6-886F-F4CDC31D1AD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7B2F57-2C9C-0140-B65C-6AD4CCD79DC6}" type="slidenum">
              <a:rPr lang="en-KR" smtClean="0"/>
              <a:t>18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9301104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9AE415-638D-366F-A3DC-C7418B6D76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5BA952D-A6AD-F2FC-6C88-C88851E1DE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628B687-9133-4377-46CD-5D69FA4217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0DF6917-F12A-6E20-404F-6C3399B64DA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7B2F57-2C9C-0140-B65C-6AD4CCD79DC6}" type="slidenum">
              <a:rPr lang="en-KR" smtClean="0"/>
              <a:t>19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4067254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84CD40-54DE-5655-30CA-1F2B6AA145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19CD29C-DB50-74CF-C2C5-0E2AD4969EE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F037734-7A49-37C4-359B-8BF305C7AD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9ACB560-E9EC-AFEC-8B2F-39C86BDDEC5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7B2F57-2C9C-0140-B65C-6AD4CCD79DC6}" type="slidenum">
              <a:rPr lang="en-KR" smtClean="0"/>
              <a:t>2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55558346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C11565-410B-6F04-BA3A-3E9CB4F1A4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26989D5-0FAF-BB10-9B62-B6741FFA7D3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5B494AE-9770-B8FE-D58A-D1DE3BDF62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871DF92-AFD5-4EB0-6511-28FE60AF398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7B2F57-2C9C-0140-B65C-6AD4CCD79DC6}" type="slidenum">
              <a:rPr lang="en-KR" smtClean="0"/>
              <a:t>20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33157220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A27DD8-27B4-5D76-71C6-63537D689B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FB14EC0-F122-92AE-E1B8-E8A2511E18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7A6ADD5-6304-5766-4A5A-136DF8B9AB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AC1A9B7-2964-0723-A194-AE1C4E6B52D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7B2F57-2C9C-0140-B65C-6AD4CCD79DC6}" type="slidenum">
              <a:rPr lang="en-KR" smtClean="0"/>
              <a:t>21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85287693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C03CC4-7F28-3776-0ED2-D64E120A14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3AA2BBE-C855-0FEE-E62E-EE8FAE1637C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CB8401A-5BFE-B236-9CA5-49D7159E36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25503FA-F664-3420-5C6B-DFE0D996DBF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7B2F57-2C9C-0140-B65C-6AD4CCD79DC6}" type="slidenum">
              <a:rPr lang="en-KR" smtClean="0"/>
              <a:t>22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7243333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0EB5CB-3308-8B54-37EC-3319C424FD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015D616-F0DE-C2AC-F14E-E4050A4D2FC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8D4196C-02D7-4324-63C5-870B3479BC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3E84F44-ACF3-8A66-E4D7-13F8613047E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7B2F57-2C9C-0140-B65C-6AD4CCD79DC6}" type="slidenum">
              <a:rPr lang="en-KR" smtClean="0"/>
              <a:t>23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97686781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34FCCF-080D-5E44-F37E-DA7D57CEC9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F714ECA-5428-CC57-5911-29B64D012C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A3598F6-A2D1-A212-52AC-B2A5E3BB3A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670124D-F7D6-68C2-DCC8-4895653D85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7B2F57-2C9C-0140-B65C-6AD4CCD79DC6}" type="slidenum">
              <a:rPr lang="en-KR" smtClean="0"/>
              <a:t>24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53605624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41333D-E546-6058-6C5E-D3170E68E6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C14D37C-25BC-D28E-3407-24AB7F3BF2E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1DFFA0B-1823-E1DD-1F75-FE5E8F6E49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43257FB-68D3-4254-0A01-91A251F009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7B2F57-2C9C-0140-B65C-6AD4CCD79DC6}" type="slidenum">
              <a:rPr lang="en-KR" smtClean="0"/>
              <a:t>25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62021558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CCDE2D-60CD-7118-B24F-B9966E8EED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545B58B-6D66-C7E2-30DC-A8D20970978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488B44A-38F2-20A9-BFE7-3E5CDDC094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0989D2F-3119-E772-B542-C7ED16CB599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7B2F57-2C9C-0140-B65C-6AD4CCD79DC6}" type="slidenum">
              <a:rPr lang="en-KR" smtClean="0"/>
              <a:t>26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20239536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B91EB4-0C6B-BD26-DD67-13046EC225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797E35D-BD71-93CE-AC6E-8862FE025D6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7F098DA-910B-1565-31A3-EB7FCAF6FE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5C0EC2C-4B15-E73A-D7DC-47C2F7EBB00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7B2F57-2C9C-0140-B65C-6AD4CCD79DC6}" type="slidenum">
              <a:rPr lang="en-KR" smtClean="0"/>
              <a:t>27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7417720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8F0573-7D1B-E2EF-1E93-596831807E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8063BC6-7065-85E8-176E-20AD6EFF96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02BACFE-571E-C96A-FB4E-FBE4FDD5C7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CA5F884-00D4-5895-1525-5455FE875CD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7B2F57-2C9C-0140-B65C-6AD4CCD79DC6}" type="slidenum">
              <a:rPr lang="en-KR" smtClean="0"/>
              <a:t>3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0578168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22C56C-AC04-004B-682F-33487454FE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C98B23F-191C-4FF2-5420-0E91A44F803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D4D16AA-9729-887D-72C7-6FD392DE71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DB136B3-B805-CA71-B23D-BE992DDC18A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7B2F57-2C9C-0140-B65C-6AD4CCD79DC6}" type="slidenum">
              <a:rPr lang="en-KR" smtClean="0"/>
              <a:t>4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5586876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5D0E60-7020-DE66-2104-052D908387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A402D87-AEEC-BB69-E2C8-E2DDC7A9F57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35291DE-21BE-2A9A-9714-5EDB63C15A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E0F3388-50B1-BCC4-CA9A-37EEC12D64E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7B2F57-2C9C-0140-B65C-6AD4CCD79DC6}" type="slidenum">
              <a:rPr lang="en-KR" smtClean="0"/>
              <a:t>5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2792618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9CE6D1-4E41-2CF5-1B67-568CC574D1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70C8371-120C-11D0-22F8-7649ADADAFE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F48120A-F770-BC55-6E78-36D424BF9E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85F8A08-DAB8-2F9B-91B0-0AD2E83530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7B2F57-2C9C-0140-B65C-6AD4CCD79DC6}" type="slidenum">
              <a:rPr lang="en-KR" smtClean="0"/>
              <a:t>6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1781784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401D4C-277E-6A7E-BCFB-A1E00B44C2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D61BF77-981F-57CD-D507-CF926D79332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C0A2BFA-5ED9-FF7D-6BEB-E017ECB6F2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F2033F9-9DE9-98B6-D65F-65255E67060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7B2F57-2C9C-0140-B65C-6AD4CCD79DC6}" type="slidenum">
              <a:rPr lang="en-KR" smtClean="0"/>
              <a:t>7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9632562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C68797-63D1-EE1B-24D5-487A3907AB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EF1579A-AF36-284C-6A29-AD868822E60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3686AF2-1095-E5F5-31C2-63D08A228E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D0AAE17-829F-CB5B-DE81-4C186311F51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7B2F57-2C9C-0140-B65C-6AD4CCD79DC6}" type="slidenum">
              <a:rPr lang="en-KR" smtClean="0"/>
              <a:t>8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1307683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545D95-3701-6BF7-21FF-45F13D0293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58D27D6-0A1A-55EF-1B83-7E38BFCDF6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732F34E-8023-952E-CDED-0F8BEF04DD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3C68FE0-8D86-AD2B-133A-9BC040B88BB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7B2F57-2C9C-0140-B65C-6AD4CCD79DC6}" type="slidenum">
              <a:rPr lang="en-KR" smtClean="0"/>
              <a:t>9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16702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046D87-118F-32F3-2DF1-516742301D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Apple SD Gothic Neo" panose="02000300000000000000" pitchFamily="2" charset="-127"/>
                <a:ea typeface="Apple SD Gothic Neo" panose="02000300000000000000" pitchFamily="2" charset="-127"/>
              </a:defRPr>
            </a:lvl1pPr>
          </a:lstStyle>
          <a:p>
            <a:r>
              <a:rPr lang="en-US" dirty="0"/>
              <a:t>Click to edit Master title style</a:t>
            </a:r>
            <a:endParaRPr lang="en-KR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90491F-5100-86C0-C445-6CFE6A5B10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Apple SD Gothic Neo" panose="02000300000000000000" pitchFamily="2" charset="-127"/>
                <a:ea typeface="Apple SD Gothic Neo" panose="02000300000000000000" pitchFamily="2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KR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93642610-D476-0D27-DCEF-2D8DC55DE9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24772" y="6409367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defRPr>
            </a:lvl1pPr>
          </a:lstStyle>
          <a:p>
            <a:fld id="{4253088D-31C3-1E4B-B81E-E383EAC32679}" type="slidenum">
              <a:rPr lang="en-KR" smtClean="0"/>
              <a:pPr/>
              <a:t>‹#›</a:t>
            </a:fld>
            <a:r>
              <a:rPr lang="en-KR"/>
              <a:t> / </a:t>
            </a:r>
            <a:r>
              <a:rPr lang="en-US" altLang="ko-KR" dirty="0"/>
              <a:t>47</a:t>
            </a:r>
            <a:endParaRPr lang="en-KR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6C9AAD03-8ABA-C566-C180-3356B60F90F3}"/>
              </a:ext>
            </a:extLst>
          </p:cNvPr>
          <p:cNvSpPr txBox="1">
            <a:spLocks/>
          </p:cNvSpPr>
          <p:nvPr userDrawn="1"/>
        </p:nvSpPr>
        <p:spPr>
          <a:xfrm>
            <a:off x="224028" y="6409367"/>
            <a:ext cx="17509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KR"/>
            </a:defPPr>
            <a:lvl1pPr marL="0" algn="l" defTabSz="914400" rtl="0" eaLnBrk="1" latinLnBrk="0" hangingPunct="1">
              <a:defRPr sz="1200" kern="120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Embedded AI LAB, INU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23699969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992361-561D-64AB-DA80-0240EFC894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028" y="139954"/>
            <a:ext cx="11743944" cy="541083"/>
          </a:xfrm>
          <a:ln>
            <a:solidFill>
              <a:schemeClr val="tx1"/>
            </a:solidFill>
          </a:ln>
        </p:spPr>
        <p:txBody>
          <a:bodyPr>
            <a:noAutofit/>
          </a:bodyPr>
          <a:lstStyle>
            <a:lvl1pPr>
              <a:defRPr sz="3200" b="1">
                <a:latin typeface="Apple SD Gothic Neo" panose="02000300000000000000" pitchFamily="2" charset="-127"/>
                <a:ea typeface="Apple SD Gothic Neo" panose="02000300000000000000" pitchFamily="2" charset="-127"/>
              </a:defRPr>
            </a:lvl1pPr>
          </a:lstStyle>
          <a:p>
            <a:r>
              <a:rPr lang="en-US" dirty="0"/>
              <a:t>Click to edit Master title style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EE2D4C-2F93-4245-9A01-2DF9615A54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4028" y="814039"/>
            <a:ext cx="5871972" cy="5595327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800">
                <a:latin typeface="Apple SD Gothic Neo" panose="02000300000000000000" pitchFamily="2" charset="-127"/>
                <a:ea typeface="Apple SD Gothic Neo" panose="02000300000000000000" pitchFamily="2" charset="-127"/>
              </a:defRPr>
            </a:lvl1pPr>
            <a:lvl2pPr>
              <a:lnSpc>
                <a:spcPct val="150000"/>
              </a:lnSpc>
              <a:defRPr sz="2400">
                <a:latin typeface="Apple SD Gothic Neo" panose="02000300000000000000" pitchFamily="2" charset="-127"/>
                <a:ea typeface="Apple SD Gothic Neo" panose="02000300000000000000" pitchFamily="2" charset="-127"/>
              </a:defRPr>
            </a:lvl2pPr>
            <a:lvl3pPr>
              <a:lnSpc>
                <a:spcPct val="150000"/>
              </a:lnSpc>
              <a:defRPr sz="2000">
                <a:latin typeface="Apple SD Gothic Neo" panose="02000300000000000000" pitchFamily="2" charset="-127"/>
                <a:ea typeface="Apple SD Gothic Neo" panose="02000300000000000000" pitchFamily="2" charset="-127"/>
              </a:defRPr>
            </a:lvl3pPr>
            <a:lvl4pPr>
              <a:lnSpc>
                <a:spcPct val="150000"/>
              </a:lnSpc>
              <a:defRPr sz="1800">
                <a:latin typeface="Apple SD Gothic Neo" panose="02000300000000000000" pitchFamily="2" charset="-127"/>
                <a:ea typeface="Apple SD Gothic Neo" panose="02000300000000000000" pitchFamily="2" charset="-127"/>
              </a:defRPr>
            </a:lvl4pPr>
            <a:lvl5pPr>
              <a:lnSpc>
                <a:spcPct val="150000"/>
              </a:lnSpc>
              <a:defRPr sz="1800">
                <a:latin typeface="Apple SD Gothic Neo" panose="02000300000000000000" pitchFamily="2" charset="-127"/>
                <a:ea typeface="Apple SD Gothic Neo" panose="02000300000000000000" pitchFamily="2" charset="-12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K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B9F1B8-DC8D-7537-B97D-0CB33FAB99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24772" y="6409367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defRPr>
            </a:lvl1pPr>
          </a:lstStyle>
          <a:p>
            <a:fld id="{4253088D-31C3-1E4B-B81E-E383EAC32679}" type="slidenum">
              <a:rPr lang="en-KR" smtClean="0"/>
              <a:pPr/>
              <a:t>‹#›</a:t>
            </a:fld>
            <a:r>
              <a:rPr lang="en-KR"/>
              <a:t> / </a:t>
            </a:r>
            <a:r>
              <a:rPr lang="en-US" dirty="0"/>
              <a:t>27</a:t>
            </a:r>
            <a:endParaRPr lang="en-KR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AFEF514-CD63-005A-4C0C-44179CB7EBF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6299" y="204239"/>
            <a:ext cx="693702" cy="386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71680FCA-C203-660E-EAD8-3DE06459FB3C}"/>
              </a:ext>
            </a:extLst>
          </p:cNvPr>
          <p:cNvSpPr txBox="1">
            <a:spLocks/>
          </p:cNvSpPr>
          <p:nvPr userDrawn="1"/>
        </p:nvSpPr>
        <p:spPr>
          <a:xfrm>
            <a:off x="224028" y="6409367"/>
            <a:ext cx="17509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KR"/>
            </a:defPPr>
            <a:lvl1pPr marL="0" algn="l" defTabSz="914400" rtl="0" eaLnBrk="1" latinLnBrk="0" hangingPunct="1">
              <a:defRPr sz="1200" kern="120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Embedded AI LAB, INU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24331117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D48C8D9-2EA8-6901-4DE5-3647E8E199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87D1C7-8CB2-5A0C-0FB8-1C21FA96DF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D15D43-008F-2EC3-6FE2-20D1DB1AE0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defRPr>
            </a:lvl1pPr>
          </a:lstStyle>
          <a:p>
            <a:fld id="{4253088D-31C3-1E4B-B81E-E383EAC32679}" type="slidenum">
              <a:rPr lang="en-KR" smtClean="0"/>
              <a:pPr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9274137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pple SD Gothic Neo" panose="02000300000000000000" pitchFamily="2" charset="-127"/>
          <a:ea typeface="Apple SD Gothic Neo" panose="02000300000000000000" pitchFamily="2" charset="-127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pple SD Gothic Neo" panose="02000300000000000000" pitchFamily="2" charset="-127"/>
          <a:ea typeface="Apple SD Gothic Neo" panose="02000300000000000000" pitchFamily="2" charset="-127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pple SD Gothic Neo" panose="02000300000000000000" pitchFamily="2" charset="-127"/>
          <a:ea typeface="Apple SD Gothic Neo" panose="02000300000000000000" pitchFamily="2" charset="-127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pple SD Gothic Neo" panose="02000300000000000000" pitchFamily="2" charset="-127"/>
          <a:ea typeface="Apple SD Gothic Neo" panose="02000300000000000000" pitchFamily="2" charset="-127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pple SD Gothic Neo" panose="02000300000000000000" pitchFamily="2" charset="-127"/>
          <a:ea typeface="Apple SD Gothic Neo" panose="02000300000000000000" pitchFamily="2" charset="-127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pple SD Gothic Neo" panose="02000300000000000000" pitchFamily="2" charset="-127"/>
          <a:ea typeface="Apple SD Gothic Neo" panose="02000300000000000000" pitchFamily="2" charset="-127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jiho264@inu.ac.kr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20.png"/><Relationship Id="rId7" Type="http://schemas.openxmlformats.org/officeDocument/2006/relationships/image" Target="../media/image210.png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25.png"/><Relationship Id="rId5" Type="http://schemas.openxmlformats.org/officeDocument/2006/relationships/image" Target="../media/image21.png"/><Relationship Id="rId10" Type="http://schemas.openxmlformats.org/officeDocument/2006/relationships/image" Target="../media/image24.png"/><Relationship Id="rId4" Type="http://schemas.openxmlformats.org/officeDocument/2006/relationships/image" Target="../media/image4.png"/><Relationship Id="rId9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E4F83B9-2A8F-80B0-A434-7E64F8C51A1C}"/>
              </a:ext>
            </a:extLst>
          </p:cNvPr>
          <p:cNvSpPr txBox="1"/>
          <p:nvPr/>
        </p:nvSpPr>
        <p:spPr>
          <a:xfrm>
            <a:off x="1524000" y="769716"/>
            <a:ext cx="914399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Paper Review </a:t>
            </a:r>
            <a:r>
              <a:rPr lang="en-US" altLang="ko-KR" sz="3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(2024.10.18)</a:t>
            </a:r>
            <a:endParaRPr lang="en-US" sz="36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B9E96A36-B60F-ED0E-C63A-819887D1CFBB}"/>
              </a:ext>
            </a:extLst>
          </p:cNvPr>
          <p:cNvSpPr txBox="1">
            <a:spLocks/>
          </p:cNvSpPr>
          <p:nvPr/>
        </p:nvSpPr>
        <p:spPr>
          <a:xfrm>
            <a:off x="1523998" y="5306014"/>
            <a:ext cx="9144000" cy="10995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LEE, JIHO (M.S. Student)</a:t>
            </a:r>
          </a:p>
          <a:p>
            <a:r>
              <a:rPr lang="en-US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  <a:hlinkClick r:id="rId3"/>
              </a:rPr>
              <a:t>jiho264@inu.ac.kr</a:t>
            </a:r>
            <a:endParaRPr lang="en-US" altLang="ko-KR" sz="16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lang="en-US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Dept. of Embedded-Systems Engineering, Incheon National University</a:t>
            </a: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E4103395-38BD-1F4F-8566-720AFDDD17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25127" y="204240"/>
            <a:ext cx="654874" cy="365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E96E4C3-9CAE-B4F0-4EF8-D1BC33B314C0}"/>
              </a:ext>
            </a:extLst>
          </p:cNvPr>
          <p:cNvSpPr txBox="1"/>
          <p:nvPr/>
        </p:nvSpPr>
        <p:spPr>
          <a:xfrm>
            <a:off x="2167294" y="4075119"/>
            <a:ext cx="78574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" altLang="ko-KR" sz="1600" dirty="0"/>
              <a:t>Moon, </a:t>
            </a:r>
            <a:r>
              <a:rPr kumimoji="1" lang="en" altLang="ko-KR" sz="1600" dirty="0" err="1"/>
              <a:t>Jaehyeon</a:t>
            </a:r>
            <a:r>
              <a:rPr kumimoji="1" lang="en" altLang="ko-KR" sz="1600" dirty="0"/>
              <a:t>, et al. "Instance-Aware Group Quantization for Vision Transformers." </a:t>
            </a:r>
          </a:p>
          <a:p>
            <a:pPr algn="ctr"/>
            <a:r>
              <a:rPr kumimoji="1" lang="en" altLang="ko-KR" sz="1600" dirty="0"/>
              <a:t>Proceedings of the IEEE/CVF Conference on Computer Vision and Pattern Recognition. 2024.</a:t>
            </a:r>
            <a:endParaRPr kumimoji="1" lang="ko-KR" altLang="en-US" sz="16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F6802D7-B809-5E3F-33A8-FDD29786DB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9798" y="1820249"/>
            <a:ext cx="7772400" cy="1608751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71FEF95-EA34-0358-3815-668E7063D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3088D-31C3-1E4B-B81E-E383EAC32679}" type="slidenum">
              <a:rPr lang="en-KR" smtClean="0"/>
              <a:pPr/>
              <a:t>1</a:t>
            </a:fld>
            <a:r>
              <a:rPr lang="en-KR"/>
              <a:t> / </a:t>
            </a:r>
            <a:r>
              <a:rPr lang="en-US" altLang="ko-KR" dirty="0"/>
              <a:t>27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7570758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3DB8BE-960C-B686-8960-50C84DA896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58D3B7-DFA4-04C4-EBAA-108A61108B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atinLnBrk="1">
              <a:spcBef>
                <a:spcPts val="1400"/>
              </a:spcBef>
              <a:spcAft>
                <a:spcPts val="800"/>
              </a:spcAft>
            </a:pPr>
            <a:r>
              <a:rPr lang="en-US" altLang="ko-KR" sz="1800" kern="100" dirty="0">
                <a:cs typeface="Apple SD Gothic Neo" panose="02000300000000000000" pitchFamily="2" charset="-127"/>
              </a:rPr>
              <a:t>Introduction</a:t>
            </a:r>
            <a:r>
              <a:rPr lang="ko-KR" altLang="en-US" sz="1800" b="1" kern="100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  <a:cs typeface="Apple SD Gothic Neo" panose="02000300000000000000" pitchFamily="2" charset="-127"/>
              </a:rPr>
              <a:t> </a:t>
            </a:r>
            <a:r>
              <a:rPr lang="en-US" altLang="ko-KR" sz="1800" b="1" kern="100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  <a:cs typeface="Apple SD Gothic Neo" panose="02000300000000000000" pitchFamily="2" charset="-127"/>
              </a:rPr>
              <a:t>- </a:t>
            </a:r>
            <a:r>
              <a:rPr lang="en-US" altLang="ko-KR" sz="1800" kern="100" dirty="0" err="1">
                <a:cs typeface="Apple SD Gothic Neo" panose="02000300000000000000" pitchFamily="2" charset="-127"/>
              </a:rPr>
              <a:t>ViT</a:t>
            </a:r>
            <a:r>
              <a:rPr lang="ko-KR" altLang="en-US" sz="1800" kern="100" dirty="0">
                <a:cs typeface="Apple SD Gothic Neo" panose="02000300000000000000" pitchFamily="2" charset="-127"/>
              </a:rPr>
              <a:t>의 </a:t>
            </a:r>
            <a:r>
              <a:rPr lang="en-US" altLang="ko-KR" sz="1800" kern="100" dirty="0">
                <a:cs typeface="Apple SD Gothic Neo" panose="02000300000000000000" pitchFamily="2" charset="-127"/>
              </a:rPr>
              <a:t>Activation</a:t>
            </a:r>
            <a:r>
              <a:rPr lang="ko-KR" altLang="en-US" sz="1800" kern="100" dirty="0">
                <a:cs typeface="Apple SD Gothic Neo" panose="02000300000000000000" pitchFamily="2" charset="-127"/>
              </a:rPr>
              <a:t>에 대한 양자화는 까다롭다</a:t>
            </a:r>
            <a:endParaRPr lang="ko-KR" altLang="ko-KR" sz="1800" b="1" kern="100" dirty="0">
              <a:effectLst/>
              <a:latin typeface="Apple SD Gothic Neo" panose="02000300000000000000" pitchFamily="2" charset="-127"/>
              <a:ea typeface="Apple SD Gothic Neo" panose="02000300000000000000" pitchFamily="2" charset="-127"/>
              <a:cs typeface="Apple SD Gothic Neo" panose="02000300000000000000" pitchFamily="2" charset="-127"/>
            </a:endParaRP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55C41D1C-75FA-9D4F-EFE5-316AB3E41AF7}"/>
              </a:ext>
            </a:extLst>
          </p:cNvPr>
          <p:cNvSpPr txBox="1">
            <a:spLocks/>
          </p:cNvSpPr>
          <p:nvPr/>
        </p:nvSpPr>
        <p:spPr>
          <a:xfrm>
            <a:off x="2945962" y="681037"/>
            <a:ext cx="7207179" cy="55495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kumimoji="1" lang="en-US" altLang="ko-KR" sz="1600" dirty="0"/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513F781C-9482-E55B-EB04-1304447ACF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4028" y="4524261"/>
            <a:ext cx="11743944" cy="1878017"/>
          </a:xfrm>
        </p:spPr>
        <p:txBody>
          <a:bodyPr>
            <a:normAutofit fontScale="62500" lnSpcReduction="20000"/>
          </a:bodyPr>
          <a:lstStyle/>
          <a:p>
            <a:r>
              <a:rPr lang="en-US" altLang="ko-KR" b="1" dirty="0"/>
              <a:t>We have observed that there is a significant scale variation across channels</a:t>
            </a:r>
            <a:r>
              <a:rPr lang="en-US" altLang="ko-KR" dirty="0"/>
              <a:t>, (</a:t>
            </a:r>
            <a:r>
              <a:rPr lang="ko-KR" altLang="en-US" dirty="0"/>
              <a:t>본문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(a) : </a:t>
            </a:r>
            <a:r>
              <a:rPr lang="en-US" altLang="ko-KR" dirty="0" err="1"/>
              <a:t>ViT</a:t>
            </a:r>
            <a:r>
              <a:rPr lang="ko-KR" altLang="en-US" dirty="0"/>
              <a:t>의 </a:t>
            </a:r>
            <a:r>
              <a:rPr lang="en-US" altLang="ko-KR" dirty="0"/>
              <a:t>activation</a:t>
            </a:r>
            <a:r>
              <a:rPr lang="ko-KR" altLang="en-US" dirty="0"/>
              <a:t>은 채널마다 분포가 다양하다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-&gt; </a:t>
            </a:r>
            <a:r>
              <a:rPr lang="ko-KR" altLang="en-US" dirty="0"/>
              <a:t>분포가 유독 다른 몇 </a:t>
            </a:r>
            <a:r>
              <a:rPr lang="en-US" altLang="ko-KR" dirty="0"/>
              <a:t>channel</a:t>
            </a:r>
            <a:r>
              <a:rPr lang="ko-KR" altLang="en-US" dirty="0"/>
              <a:t> 때문에</a:t>
            </a:r>
            <a:r>
              <a:rPr lang="en-US" altLang="ko-KR" dirty="0"/>
              <a:t>, layer-wise </a:t>
            </a:r>
            <a:r>
              <a:rPr lang="ko-KR" altLang="en-US" dirty="0"/>
              <a:t>양자화가 까다롭다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(b, c) : </a:t>
            </a:r>
            <a:r>
              <a:rPr lang="ko-KR" altLang="en-US" dirty="0"/>
              <a:t>서로 다른 이미지에 대해</a:t>
            </a:r>
            <a:r>
              <a:rPr lang="en-US" altLang="ko-KR" dirty="0"/>
              <a:t>, CNN</a:t>
            </a:r>
            <a:r>
              <a:rPr lang="ko-KR" altLang="en-US" dirty="0"/>
              <a:t>은 </a:t>
            </a:r>
            <a:r>
              <a:rPr lang="en-US" altLang="ko-KR" dirty="0"/>
              <a:t>Activation</a:t>
            </a:r>
            <a:r>
              <a:rPr lang="ko-KR" altLang="en-US" dirty="0"/>
              <a:t>의 분포가 일정한 편인데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 err="1"/>
              <a:t>ViT</a:t>
            </a:r>
            <a:r>
              <a:rPr lang="ko-KR" altLang="en-US" dirty="0"/>
              <a:t>는 </a:t>
            </a:r>
            <a:r>
              <a:rPr lang="ko-KR" altLang="en-US" b="1" dirty="0" err="1"/>
              <a:t>제각각</a:t>
            </a:r>
            <a:r>
              <a:rPr lang="ko-KR" altLang="en-US" dirty="0" err="1"/>
              <a:t>이다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1FDA61C-A116-4DAC-F6AA-1EE2FE5F3E5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9420" b="6151"/>
          <a:stretch/>
        </p:blipFill>
        <p:spPr>
          <a:xfrm>
            <a:off x="0" y="1168980"/>
            <a:ext cx="9156520" cy="298380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DABAFA5-B840-68CF-AE89-1ABFF0934C4C}"/>
              </a:ext>
            </a:extLst>
          </p:cNvPr>
          <p:cNvSpPr txBox="1"/>
          <p:nvPr/>
        </p:nvSpPr>
        <p:spPr>
          <a:xfrm>
            <a:off x="8865770" y="1607387"/>
            <a:ext cx="3326230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100" dirty="0"/>
              <a:t>a : </a:t>
            </a:r>
            <a:r>
              <a:rPr kumimoji="1" lang="en-US" altLang="ko-KR" sz="1100" dirty="0" err="1"/>
              <a:t>DeiT</a:t>
            </a:r>
            <a:r>
              <a:rPr kumimoji="1" lang="en-US" altLang="ko-KR" sz="1100" dirty="0"/>
              <a:t>-S</a:t>
            </a:r>
            <a:r>
              <a:rPr kumimoji="1" lang="ko-KR" altLang="en-US" sz="1100" dirty="0"/>
              <a:t>에서 </a:t>
            </a:r>
            <a:r>
              <a:rPr kumimoji="1" lang="en-US" altLang="ko-KR" sz="1100" dirty="0"/>
              <a:t>FFN</a:t>
            </a:r>
            <a:r>
              <a:rPr kumimoji="1" lang="ko-KR" altLang="en-US" sz="1100" dirty="0"/>
              <a:t>의 </a:t>
            </a:r>
            <a:r>
              <a:rPr kumimoji="1" lang="en-US" altLang="ko-KR" sz="1100" dirty="0"/>
              <a:t>activation ([197, 1536])</a:t>
            </a:r>
          </a:p>
          <a:p>
            <a:r>
              <a:rPr kumimoji="1" lang="en-US" altLang="ko-KR" sz="1100" dirty="0"/>
              <a:t>b : ResNet-50</a:t>
            </a:r>
            <a:r>
              <a:rPr kumimoji="1" lang="ko-KR" altLang="en-US" sz="1100" dirty="0"/>
              <a:t>에서 이미지 별 어떤 </a:t>
            </a:r>
            <a:r>
              <a:rPr kumimoji="1" lang="en-US" altLang="ko-KR" sz="1100" dirty="0"/>
              <a:t>activation</a:t>
            </a:r>
            <a:r>
              <a:rPr kumimoji="1" lang="ko-KR" altLang="en-US" sz="1100" dirty="0"/>
              <a:t>의 범위</a:t>
            </a:r>
            <a:endParaRPr kumimoji="1" lang="en-US" altLang="ko-KR" sz="1100" dirty="0"/>
          </a:p>
          <a:p>
            <a:r>
              <a:rPr kumimoji="1" lang="en-US" altLang="ko-KR" sz="1100" dirty="0"/>
              <a:t>c : </a:t>
            </a:r>
            <a:r>
              <a:rPr kumimoji="1" lang="en-US" altLang="ko-KR" sz="1100" dirty="0" err="1"/>
              <a:t>DeiT</a:t>
            </a:r>
            <a:r>
              <a:rPr kumimoji="1" lang="en-US" altLang="ko-KR" sz="1100" dirty="0"/>
              <a:t>-S</a:t>
            </a:r>
            <a:r>
              <a:rPr kumimoji="1" lang="ko-KR" altLang="en-US" sz="1100" dirty="0"/>
              <a:t>에서 이미지 별 어떤 </a:t>
            </a:r>
            <a:r>
              <a:rPr kumimoji="1" lang="en-US" altLang="ko-KR" sz="1100" dirty="0"/>
              <a:t>activation</a:t>
            </a:r>
            <a:r>
              <a:rPr kumimoji="1" lang="ko-KR" altLang="en-US" sz="1100" dirty="0"/>
              <a:t>의 범위</a:t>
            </a:r>
          </a:p>
          <a:p>
            <a:endParaRPr kumimoji="1" lang="ko-KR" altLang="en-US" sz="1100" dirty="0"/>
          </a:p>
          <a:p>
            <a:endParaRPr kumimoji="1" lang="ko-KR" altLang="en-US" sz="11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24D9C35-AA90-3033-6E39-44A1FD98BE8D}"/>
              </a:ext>
            </a:extLst>
          </p:cNvPr>
          <p:cNvSpPr txBox="1"/>
          <p:nvPr/>
        </p:nvSpPr>
        <p:spPr>
          <a:xfrm>
            <a:off x="8865770" y="2782669"/>
            <a:ext cx="310220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kumimoji="1" lang="en-US" altLang="ko-KR" sz="1100" dirty="0"/>
              <a:t>b, c</a:t>
            </a:r>
            <a:r>
              <a:rPr kumimoji="1" lang="ko-KR" altLang="en-US" sz="1100" dirty="0"/>
              <a:t>가 어느 레이어의 어떤 </a:t>
            </a:r>
            <a:r>
              <a:rPr kumimoji="1" lang="en-US" altLang="ko-KR" sz="1100" dirty="0"/>
              <a:t>act</a:t>
            </a:r>
            <a:r>
              <a:rPr kumimoji="1" lang="ko-KR" altLang="en-US" sz="1100" dirty="0"/>
              <a:t>인지 언급 </a:t>
            </a:r>
            <a:r>
              <a:rPr kumimoji="1" lang="en-US" altLang="ko-KR" sz="1100" dirty="0"/>
              <a:t>X</a:t>
            </a:r>
          </a:p>
          <a:p>
            <a:pPr marL="171450" indent="-171450">
              <a:buFontTx/>
              <a:buChar char="-"/>
            </a:pPr>
            <a:r>
              <a:rPr kumimoji="1" lang="ko-KR" altLang="en-US" sz="1100" dirty="0"/>
              <a:t>각각 </a:t>
            </a:r>
            <a:r>
              <a:rPr kumimoji="1" lang="en-US" altLang="ko-KR" sz="1100" dirty="0"/>
              <a:t>BN/LN</a:t>
            </a:r>
            <a:r>
              <a:rPr kumimoji="1" lang="ko-KR" altLang="en-US" sz="1100" dirty="0"/>
              <a:t>을 거친 직후의 값으로 예상됨</a:t>
            </a:r>
            <a:endParaRPr kumimoji="1" lang="en-US" altLang="ko-KR" sz="1100" dirty="0"/>
          </a:p>
        </p:txBody>
      </p:sp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9151489C-F0E7-53CE-D433-DD839F9ACA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3088D-31C3-1E4B-B81E-E383EAC32679}" type="slidenum">
              <a:rPr lang="en-KR" smtClean="0"/>
              <a:pPr/>
              <a:t>10</a:t>
            </a:fld>
            <a:r>
              <a:rPr lang="en-KR"/>
              <a:t> / </a:t>
            </a:r>
            <a:r>
              <a:rPr lang="en-US"/>
              <a:t>27</a:t>
            </a:r>
            <a:endParaRPr lang="en-KR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F2133AA-F957-3076-271A-87E2ECEDC9A4}"/>
              </a:ext>
            </a:extLst>
          </p:cNvPr>
          <p:cNvSpPr txBox="1"/>
          <p:nvPr/>
        </p:nvSpPr>
        <p:spPr>
          <a:xfrm>
            <a:off x="224028" y="797507"/>
            <a:ext cx="17604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600" dirty="0"/>
              <a:t>본 논문 리뷰 시작</a:t>
            </a:r>
          </a:p>
        </p:txBody>
      </p:sp>
    </p:spTree>
    <p:extLst>
      <p:ext uri="{BB962C8B-B14F-4D97-AF65-F5344CB8AC3E}">
        <p14:creationId xmlns:p14="http://schemas.microsoft.com/office/powerpoint/2010/main" val="35557348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A6C4DA-3128-AED2-8403-F2440BA610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5B0BD2-35B2-FC5F-355F-F310C56B8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atinLnBrk="1">
              <a:spcBef>
                <a:spcPts val="1400"/>
              </a:spcBef>
              <a:spcAft>
                <a:spcPts val="800"/>
              </a:spcAft>
            </a:pPr>
            <a:r>
              <a:rPr lang="en-US" altLang="ko-KR" sz="1800" kern="100" dirty="0">
                <a:cs typeface="Apple SD Gothic Neo" panose="02000300000000000000" pitchFamily="2" charset="-127"/>
              </a:rPr>
              <a:t>Introduction</a:t>
            </a:r>
            <a:r>
              <a:rPr lang="ko-KR" altLang="en-US" sz="1800" b="1" kern="100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  <a:cs typeface="Apple SD Gothic Neo" panose="02000300000000000000" pitchFamily="2" charset="-127"/>
              </a:rPr>
              <a:t> </a:t>
            </a:r>
            <a:r>
              <a:rPr lang="en-US" altLang="ko-KR" sz="1800" b="1" kern="100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  <a:cs typeface="Apple SD Gothic Neo" panose="02000300000000000000" pitchFamily="2" charset="-127"/>
              </a:rPr>
              <a:t>- CNN</a:t>
            </a:r>
            <a:r>
              <a:rPr lang="ko-KR" altLang="en-US" sz="1800" kern="100" dirty="0">
                <a:cs typeface="Apple SD Gothic Neo" panose="02000300000000000000" pitchFamily="2" charset="-127"/>
              </a:rPr>
              <a:t>과</a:t>
            </a:r>
            <a:r>
              <a:rPr lang="ko-KR" altLang="en-US" sz="1800" b="1" kern="100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  <a:cs typeface="Apple SD Gothic Neo" panose="02000300000000000000" pitchFamily="2" charset="-127"/>
              </a:rPr>
              <a:t> </a:t>
            </a:r>
            <a:r>
              <a:rPr lang="en-US" altLang="ko-KR" sz="1800" b="1" kern="100" dirty="0" err="1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  <a:cs typeface="Apple SD Gothic Neo" panose="02000300000000000000" pitchFamily="2" charset="-127"/>
              </a:rPr>
              <a:t>ViT</a:t>
            </a:r>
            <a:r>
              <a:rPr lang="ko-KR" altLang="en-US" sz="1800" b="1" kern="100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  <a:cs typeface="Apple SD Gothic Neo" panose="02000300000000000000" pitchFamily="2" charset="-127"/>
              </a:rPr>
              <a:t>의 </a:t>
            </a:r>
            <a:r>
              <a:rPr lang="en-US" altLang="ko-KR" sz="1800" b="1" kern="100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  <a:cs typeface="Apple SD Gothic Neo" panose="02000300000000000000" pitchFamily="2" charset="-127"/>
              </a:rPr>
              <a:t>Activation </a:t>
            </a:r>
            <a:r>
              <a:rPr lang="ko-KR" altLang="en-US" sz="1800" b="1" kern="100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  <a:cs typeface="Apple SD Gothic Neo" panose="02000300000000000000" pitchFamily="2" charset="-127"/>
              </a:rPr>
              <a:t>분포가 다른 이유</a:t>
            </a:r>
            <a:endParaRPr lang="ko-KR" altLang="ko-KR" sz="1800" b="1" kern="100" dirty="0">
              <a:effectLst/>
              <a:latin typeface="Apple SD Gothic Neo" panose="02000300000000000000" pitchFamily="2" charset="-127"/>
              <a:ea typeface="Apple SD Gothic Neo" panose="02000300000000000000" pitchFamily="2" charset="-127"/>
              <a:cs typeface="Apple SD Gothic Neo" panose="02000300000000000000" pitchFamily="2" charset="-127"/>
            </a:endParaRP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B6B56B93-B7FB-B3B1-C7EE-6DF43B69ABA0}"/>
              </a:ext>
            </a:extLst>
          </p:cNvPr>
          <p:cNvSpPr txBox="1">
            <a:spLocks/>
          </p:cNvSpPr>
          <p:nvPr/>
        </p:nvSpPr>
        <p:spPr>
          <a:xfrm>
            <a:off x="2945962" y="681037"/>
            <a:ext cx="7207179" cy="55495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kumimoji="1" lang="en-US" altLang="ko-KR" sz="1600" dirty="0"/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B7B192C4-100D-540B-2808-82FEC53818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4027" y="4293704"/>
            <a:ext cx="11743943" cy="2108575"/>
          </a:xfrm>
        </p:spPr>
        <p:txBody>
          <a:bodyPr>
            <a:normAutofit fontScale="62500" lnSpcReduction="20000"/>
          </a:bodyPr>
          <a:lstStyle/>
          <a:p>
            <a:r>
              <a:rPr lang="en-US" altLang="ko-KR" dirty="0"/>
              <a:t>BN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어떤 이미지여도 </a:t>
            </a:r>
            <a:r>
              <a:rPr lang="en-US" altLang="ko-KR" dirty="0"/>
              <a:t>activation</a:t>
            </a:r>
            <a:r>
              <a:rPr lang="ko-KR" altLang="en-US" dirty="0"/>
              <a:t>의</a:t>
            </a:r>
            <a:r>
              <a:rPr lang="en-US" altLang="ko-KR" dirty="0"/>
              <a:t> </a:t>
            </a:r>
            <a:r>
              <a:rPr lang="ko-KR" altLang="en-US" b="1" dirty="0"/>
              <a:t>각 채널</a:t>
            </a:r>
            <a:r>
              <a:rPr lang="ko-KR" altLang="en-US" dirty="0"/>
              <a:t>이 항상 유사한 분포를 가지도록 함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n</a:t>
            </a:r>
            <a:r>
              <a:rPr lang="ko-KR" altLang="en-US" dirty="0"/>
              <a:t>번 째 채널의 분포는 어떤 이미지이던</a:t>
            </a:r>
            <a:r>
              <a:rPr lang="en-US" altLang="ko-KR" dirty="0"/>
              <a:t> </a:t>
            </a:r>
            <a:r>
              <a:rPr lang="ko-KR" altLang="en-US" dirty="0"/>
              <a:t>크게 다르지 않을 것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LN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개별 이미지에 대한 </a:t>
            </a:r>
            <a:r>
              <a:rPr lang="en-US" altLang="ko-KR" dirty="0"/>
              <a:t>activation</a:t>
            </a:r>
            <a:r>
              <a:rPr lang="ko-KR" altLang="en-US" dirty="0"/>
              <a:t>이 </a:t>
            </a:r>
            <a:r>
              <a:rPr lang="ko-KR" altLang="en-US" b="1" dirty="0"/>
              <a:t>전체 채널에서</a:t>
            </a:r>
            <a:r>
              <a:rPr lang="ko-KR" altLang="en-US" dirty="0"/>
              <a:t> 균일한 분포를 가지도록 함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n</a:t>
            </a:r>
            <a:r>
              <a:rPr lang="ko-KR" altLang="en-US" dirty="0"/>
              <a:t>번 째 채널의 분포는 이미지가 다르면 충분히 달라질 수 있음</a:t>
            </a:r>
            <a:r>
              <a:rPr lang="en-US" altLang="ko-KR" dirty="0"/>
              <a:t>. </a:t>
            </a:r>
          </a:p>
          <a:p>
            <a:pPr lvl="1"/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en-US" altLang="ko-KR" dirty="0" err="1"/>
              <a:t>ViT</a:t>
            </a:r>
            <a:r>
              <a:rPr lang="ko-KR" altLang="en-US" dirty="0"/>
              <a:t>는 </a:t>
            </a:r>
            <a:r>
              <a:rPr lang="en-US" altLang="ko-KR" dirty="0"/>
              <a:t>BN</a:t>
            </a:r>
            <a:r>
              <a:rPr lang="ko-KR" altLang="en-US" dirty="0"/>
              <a:t>을 이용하지 않으니</a:t>
            </a:r>
            <a:r>
              <a:rPr lang="en-US" altLang="ko-KR" dirty="0"/>
              <a:t>, </a:t>
            </a:r>
            <a:r>
              <a:rPr lang="ko-KR" altLang="en-US" dirty="0"/>
              <a:t>입력 이미지에 따라 채널 간 분포 차이가 더 크게 나타날 수 있을 것</a:t>
            </a:r>
            <a:r>
              <a:rPr lang="en-US" altLang="ko-KR" dirty="0"/>
              <a:t>!</a:t>
            </a:r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EDB31A0-F5BE-3702-166C-38BC6F15671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4952" t="9420" r="3828" b="22011"/>
          <a:stretch/>
        </p:blipFill>
        <p:spPr>
          <a:xfrm>
            <a:off x="224028" y="950719"/>
            <a:ext cx="5732802" cy="247828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4191530-26E9-F69D-6719-D10713C2955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3597" b="19780"/>
          <a:stretch/>
        </p:blipFill>
        <p:spPr>
          <a:xfrm>
            <a:off x="6570871" y="917814"/>
            <a:ext cx="5397098" cy="271990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3748FD7-1D74-C195-8246-66F12A35ECF4}"/>
              </a:ext>
            </a:extLst>
          </p:cNvPr>
          <p:cNvSpPr txBox="1"/>
          <p:nvPr/>
        </p:nvSpPr>
        <p:spPr>
          <a:xfrm>
            <a:off x="1501984" y="3693540"/>
            <a:ext cx="390490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100" dirty="0"/>
              <a:t>[ResNet-50</a:t>
            </a:r>
            <a:r>
              <a:rPr kumimoji="1" lang="ko-KR" altLang="en-US" sz="1100" dirty="0"/>
              <a:t>와 </a:t>
            </a:r>
            <a:r>
              <a:rPr kumimoji="1" lang="en-US" altLang="ko-KR" sz="1100" dirty="0" err="1"/>
              <a:t>DeiT</a:t>
            </a:r>
            <a:r>
              <a:rPr kumimoji="1" lang="en-US" altLang="ko-KR" sz="1100" dirty="0"/>
              <a:t>-S</a:t>
            </a:r>
            <a:r>
              <a:rPr kumimoji="1" lang="ko-KR" altLang="en-US" sz="1100" dirty="0"/>
              <a:t>에서 이미지 별 어떤 </a:t>
            </a:r>
            <a:r>
              <a:rPr kumimoji="1" lang="en-US" altLang="ko-KR" sz="1100" dirty="0"/>
              <a:t>activation</a:t>
            </a:r>
            <a:r>
              <a:rPr kumimoji="1" lang="ko-KR" altLang="en-US" sz="1100" dirty="0"/>
              <a:t> 값의 범위</a:t>
            </a:r>
            <a:r>
              <a:rPr kumimoji="1" lang="en-US" altLang="ko-KR" sz="1100" dirty="0"/>
              <a:t>]</a:t>
            </a:r>
            <a:endParaRPr kumimoji="1" lang="ko-KR" altLang="en-US" sz="1100" dirty="0"/>
          </a:p>
          <a:p>
            <a:endParaRPr kumimoji="1" lang="ko-KR" altLang="en-US" sz="1100" dirty="0"/>
          </a:p>
          <a:p>
            <a:endParaRPr kumimoji="1" lang="ko-KR" altLang="en-US" sz="11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44B9708-96BF-C599-9361-8D0DF0A03457}"/>
              </a:ext>
            </a:extLst>
          </p:cNvPr>
          <p:cNvSpPr txBox="1"/>
          <p:nvPr/>
        </p:nvSpPr>
        <p:spPr>
          <a:xfrm>
            <a:off x="7643192" y="3693540"/>
            <a:ext cx="425210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100" dirty="0"/>
              <a:t>[</a:t>
            </a:r>
            <a:r>
              <a:rPr kumimoji="1" lang="en-US" altLang="ko-KR" sz="1100" dirty="0" err="1"/>
              <a:t>DeiT</a:t>
            </a:r>
            <a:r>
              <a:rPr kumimoji="1" lang="en-US" altLang="ko-KR" sz="1100" dirty="0"/>
              <a:t>-S</a:t>
            </a:r>
            <a:r>
              <a:rPr kumimoji="1" lang="ko-KR" altLang="en-US" sz="1100" dirty="0"/>
              <a:t> 내부 </a:t>
            </a:r>
            <a:r>
              <a:rPr kumimoji="1" lang="en-US" altLang="ko-KR" sz="1100" dirty="0"/>
              <a:t>1st</a:t>
            </a:r>
            <a:r>
              <a:rPr kumimoji="1" lang="ko-KR" altLang="en-US" sz="1100" dirty="0"/>
              <a:t> </a:t>
            </a:r>
            <a:r>
              <a:rPr kumimoji="1" lang="en-US" altLang="ko-KR" sz="1100" dirty="0"/>
              <a:t>Encoder</a:t>
            </a:r>
            <a:r>
              <a:rPr kumimoji="1" lang="ko-KR" altLang="en-US" sz="1100" dirty="0"/>
              <a:t>의 </a:t>
            </a:r>
            <a:r>
              <a:rPr kumimoji="1" lang="en-US" altLang="ko-KR" sz="1100" dirty="0"/>
              <a:t>post-LN activation</a:t>
            </a:r>
            <a:r>
              <a:rPr kumimoji="1" lang="ko-KR" altLang="en-US" sz="1100" dirty="0"/>
              <a:t>에 대한 채널 별 </a:t>
            </a:r>
            <a:r>
              <a:rPr kumimoji="1" lang="en-US" altLang="ko-KR" sz="1100" dirty="0"/>
              <a:t>IQR]</a:t>
            </a:r>
            <a:endParaRPr kumimoji="1" lang="ko-KR" altLang="en-US" sz="1100" dirty="0"/>
          </a:p>
          <a:p>
            <a:endParaRPr kumimoji="1" lang="ko-KR" altLang="en-US" sz="1100" dirty="0"/>
          </a:p>
          <a:p>
            <a:endParaRPr kumimoji="1" lang="ko-KR" altLang="en-US" sz="11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117A895-4F9E-7C5A-BC61-7770DD0AE30C}"/>
              </a:ext>
            </a:extLst>
          </p:cNvPr>
          <p:cNvSpPr txBox="1"/>
          <p:nvPr/>
        </p:nvSpPr>
        <p:spPr>
          <a:xfrm>
            <a:off x="7271640" y="945121"/>
            <a:ext cx="16024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[RepQ-ViT, CVPR 2023]</a:t>
            </a:r>
            <a:endParaRPr kumimoji="1" lang="ko-KR" altLang="en-US" sz="1200" dirty="0"/>
          </a:p>
        </p:txBody>
      </p:sp>
      <p:sp>
        <p:nvSpPr>
          <p:cNvPr id="18" name="슬라이드 번호 개체 틀 17">
            <a:extLst>
              <a:ext uri="{FF2B5EF4-FFF2-40B4-BE49-F238E27FC236}">
                <a16:creationId xmlns:a16="http://schemas.microsoft.com/office/drawing/2014/main" id="{343BB7D0-5C02-D1E8-584E-3672CD590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3088D-31C3-1E4B-B81E-E383EAC32679}" type="slidenum">
              <a:rPr lang="en-KR" smtClean="0"/>
              <a:pPr/>
              <a:t>11</a:t>
            </a:fld>
            <a:r>
              <a:rPr lang="en-KR"/>
              <a:t> / </a:t>
            </a:r>
            <a:r>
              <a:rPr lang="en-US"/>
              <a:t>27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32333238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AEBECF-6C50-7623-9B60-790E93BE4D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01AF7D-FBDE-0ECE-00F1-364F3B6C1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atinLnBrk="1">
              <a:spcBef>
                <a:spcPts val="1400"/>
              </a:spcBef>
              <a:spcAft>
                <a:spcPts val="800"/>
              </a:spcAft>
            </a:pPr>
            <a:r>
              <a:rPr lang="en-US" altLang="ko-KR" sz="1800" kern="100" dirty="0">
                <a:cs typeface="Apple SD Gothic Neo" panose="02000300000000000000" pitchFamily="2" charset="-127"/>
              </a:rPr>
              <a:t>Introduction</a:t>
            </a:r>
            <a:r>
              <a:rPr lang="ko-KR" altLang="en-US" sz="1800" b="1" kern="100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  <a:cs typeface="Apple SD Gothic Neo" panose="02000300000000000000" pitchFamily="2" charset="-127"/>
              </a:rPr>
              <a:t> </a:t>
            </a:r>
            <a:r>
              <a:rPr lang="en-US" altLang="ko-KR" sz="1800" b="1" kern="100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  <a:cs typeface="Apple SD Gothic Neo" panose="02000300000000000000" pitchFamily="2" charset="-127"/>
              </a:rPr>
              <a:t>- </a:t>
            </a:r>
            <a:r>
              <a:rPr lang="ko-KR" altLang="en-US" sz="1800" b="1" kern="100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  <a:cs typeface="Apple SD Gothic Neo" panose="02000300000000000000" pitchFamily="2" charset="-127"/>
              </a:rPr>
              <a:t>그럼 그냥</a:t>
            </a:r>
            <a:r>
              <a:rPr lang="en-US" altLang="ko-KR" sz="1800" b="1" kern="100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  <a:cs typeface="Apple SD Gothic Neo" panose="02000300000000000000" pitchFamily="2" charset="-127"/>
              </a:rPr>
              <a:t> </a:t>
            </a:r>
            <a:r>
              <a:rPr lang="en-US" altLang="ko-KR" sz="1800" kern="100" dirty="0">
                <a:cs typeface="Apple SD Gothic Neo" panose="02000300000000000000" pitchFamily="2" charset="-127"/>
              </a:rPr>
              <a:t>channel-wise </a:t>
            </a:r>
            <a:r>
              <a:rPr lang="ko-KR" altLang="en-US" sz="1800" kern="100" dirty="0">
                <a:cs typeface="Apple SD Gothic Neo" panose="02000300000000000000" pitchFamily="2" charset="-127"/>
              </a:rPr>
              <a:t>양자화 하면 되지 않는가</a:t>
            </a:r>
            <a:endParaRPr lang="ko-KR" altLang="ko-KR" sz="1800" b="1" kern="100" dirty="0">
              <a:effectLst/>
              <a:latin typeface="Apple SD Gothic Neo" panose="02000300000000000000" pitchFamily="2" charset="-127"/>
              <a:ea typeface="Apple SD Gothic Neo" panose="02000300000000000000" pitchFamily="2" charset="-127"/>
              <a:cs typeface="Apple SD Gothic Neo" panose="02000300000000000000" pitchFamily="2" charset="-127"/>
            </a:endParaRP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439A3FB6-F3E7-227E-8E62-8CCDCC983DD4}"/>
              </a:ext>
            </a:extLst>
          </p:cNvPr>
          <p:cNvSpPr txBox="1">
            <a:spLocks/>
          </p:cNvSpPr>
          <p:nvPr/>
        </p:nvSpPr>
        <p:spPr>
          <a:xfrm>
            <a:off x="2945962" y="681037"/>
            <a:ext cx="7207179" cy="55495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kumimoji="1" lang="en-US" altLang="ko-KR" sz="1600" dirty="0"/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10DC2CB4-D325-F25D-6DC1-760758C047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4027" y="4349522"/>
            <a:ext cx="11743943" cy="2052757"/>
          </a:xfrm>
        </p:spPr>
        <p:txBody>
          <a:bodyPr>
            <a:normAutofit fontScale="62500" lnSpcReduction="20000"/>
          </a:bodyPr>
          <a:lstStyle/>
          <a:p>
            <a:r>
              <a:rPr lang="ko-KR" altLang="en-US" b="1" i="1" dirty="0"/>
              <a:t>아니다</a:t>
            </a:r>
            <a:r>
              <a:rPr lang="en-US" altLang="ko-KR" b="1" i="1" dirty="0"/>
              <a:t>.</a:t>
            </a:r>
            <a:r>
              <a:rPr lang="en-US" altLang="ko-KR" dirty="0"/>
              <a:t> Channel-wise</a:t>
            </a:r>
            <a:r>
              <a:rPr lang="ko-KR" altLang="en-US" dirty="0"/>
              <a:t>는 어떤 이미지이던 특정 채널의 분포가 </a:t>
            </a:r>
            <a:r>
              <a:rPr lang="ko-KR" altLang="en-US" b="1" dirty="0"/>
              <a:t>항상 비슷한 범위</a:t>
            </a:r>
            <a:r>
              <a:rPr lang="ko-KR" altLang="en-US" dirty="0"/>
              <a:t>일 때 유용함</a:t>
            </a:r>
            <a:r>
              <a:rPr lang="en-US" altLang="ko-KR" dirty="0"/>
              <a:t>.</a:t>
            </a:r>
          </a:p>
          <a:p>
            <a:pPr lvl="1"/>
            <a:r>
              <a:rPr kumimoji="1" lang="en-US" altLang="ko-KR" dirty="0"/>
              <a:t>LN</a:t>
            </a:r>
            <a:r>
              <a:rPr kumimoji="1" lang="ko-KR" altLang="en-US" dirty="0"/>
              <a:t>엔 어떤 이미지이던 </a:t>
            </a:r>
            <a:r>
              <a:rPr kumimoji="1" lang="ko-KR" altLang="en-US" b="1" dirty="0"/>
              <a:t>특정 채널의 분포</a:t>
            </a:r>
            <a:r>
              <a:rPr kumimoji="1" lang="ko-KR" altLang="en-US" dirty="0"/>
              <a:t>가 항상 비슷하도록 만드는 장치가 없음</a:t>
            </a:r>
            <a:endParaRPr lang="en-US" altLang="ko-KR" dirty="0"/>
          </a:p>
          <a:p>
            <a:pPr lvl="1"/>
            <a:r>
              <a:rPr lang="ko-KR" altLang="en-US" dirty="0"/>
              <a:t>그러므로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Channel-wise</a:t>
            </a:r>
            <a:r>
              <a:rPr lang="ko-KR" altLang="en-US" dirty="0"/>
              <a:t>는 최적해가 아닐 수 있음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그러므로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 err="1"/>
              <a:t>ViT</a:t>
            </a:r>
            <a:r>
              <a:rPr lang="ko-KR" altLang="en-US" dirty="0"/>
              <a:t>의 </a:t>
            </a:r>
            <a:r>
              <a:rPr lang="en-US" altLang="ko-KR" dirty="0"/>
              <a:t>activation </a:t>
            </a:r>
            <a:r>
              <a:rPr lang="ko-KR" altLang="en-US" dirty="0"/>
              <a:t>내부 </a:t>
            </a:r>
            <a:r>
              <a:rPr lang="ko-KR" altLang="en-US" b="1" dirty="0"/>
              <a:t>각 채널들은 분포에 따라 동적으로 양자화 </a:t>
            </a:r>
            <a:r>
              <a:rPr lang="ko-KR" altLang="en-US" dirty="0"/>
              <a:t>되어야 정보손실 적을 것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layer-wise</a:t>
            </a:r>
            <a:r>
              <a:rPr lang="ko-KR" altLang="en-US" dirty="0"/>
              <a:t>에 비해</a:t>
            </a:r>
            <a:r>
              <a:rPr lang="en-US" altLang="ko-KR" dirty="0"/>
              <a:t>, Computational overhead</a:t>
            </a:r>
            <a:r>
              <a:rPr lang="ko-KR" altLang="en-US" dirty="0"/>
              <a:t>가 증가하는 대신 양자화 오차가 줄어드는 </a:t>
            </a:r>
            <a:r>
              <a:rPr lang="en-US" altLang="ko-KR" dirty="0"/>
              <a:t>trade-off </a:t>
            </a:r>
            <a:r>
              <a:rPr lang="ko-KR" altLang="en-US" dirty="0"/>
              <a:t>존재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7D00E56-377E-DC50-185C-CF42009ED30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4952" t="9420" r="3828" b="22011"/>
          <a:stretch/>
        </p:blipFill>
        <p:spPr>
          <a:xfrm>
            <a:off x="224028" y="950719"/>
            <a:ext cx="5732802" cy="247828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AC6D4F7-F915-2AA6-A8D8-C87491DFDD5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3597" b="19780"/>
          <a:stretch/>
        </p:blipFill>
        <p:spPr>
          <a:xfrm>
            <a:off x="6570871" y="917814"/>
            <a:ext cx="5397098" cy="271990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4432EE5-B8EA-4714-1D62-0780883E9462}"/>
              </a:ext>
            </a:extLst>
          </p:cNvPr>
          <p:cNvSpPr txBox="1"/>
          <p:nvPr/>
        </p:nvSpPr>
        <p:spPr>
          <a:xfrm>
            <a:off x="1501984" y="3693540"/>
            <a:ext cx="390490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100" dirty="0"/>
              <a:t>[ResNet-50</a:t>
            </a:r>
            <a:r>
              <a:rPr kumimoji="1" lang="ko-KR" altLang="en-US" sz="1100" dirty="0"/>
              <a:t>와 </a:t>
            </a:r>
            <a:r>
              <a:rPr kumimoji="1" lang="en-US" altLang="ko-KR" sz="1100" dirty="0" err="1"/>
              <a:t>DeiT</a:t>
            </a:r>
            <a:r>
              <a:rPr kumimoji="1" lang="en-US" altLang="ko-KR" sz="1100" dirty="0"/>
              <a:t>-S</a:t>
            </a:r>
            <a:r>
              <a:rPr kumimoji="1" lang="ko-KR" altLang="en-US" sz="1100" dirty="0"/>
              <a:t>에서 이미지 별 어떤 </a:t>
            </a:r>
            <a:r>
              <a:rPr kumimoji="1" lang="en-US" altLang="ko-KR" sz="1100" dirty="0"/>
              <a:t>activation</a:t>
            </a:r>
            <a:r>
              <a:rPr kumimoji="1" lang="ko-KR" altLang="en-US" sz="1100" dirty="0"/>
              <a:t> 값의 범위</a:t>
            </a:r>
            <a:r>
              <a:rPr kumimoji="1" lang="en-US" altLang="ko-KR" sz="1100" dirty="0"/>
              <a:t>]</a:t>
            </a:r>
            <a:endParaRPr kumimoji="1" lang="ko-KR" altLang="en-US" sz="1100" dirty="0"/>
          </a:p>
          <a:p>
            <a:endParaRPr kumimoji="1" lang="ko-KR" altLang="en-US" sz="1100" dirty="0"/>
          </a:p>
          <a:p>
            <a:endParaRPr kumimoji="1" lang="ko-KR" altLang="en-US" sz="11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ACC10CB-456F-6148-0A76-C00D77A4CEA3}"/>
              </a:ext>
            </a:extLst>
          </p:cNvPr>
          <p:cNvSpPr txBox="1"/>
          <p:nvPr/>
        </p:nvSpPr>
        <p:spPr>
          <a:xfrm>
            <a:off x="7643192" y="3693540"/>
            <a:ext cx="425210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100" dirty="0"/>
              <a:t>[</a:t>
            </a:r>
            <a:r>
              <a:rPr kumimoji="1" lang="en-US" altLang="ko-KR" sz="1100" dirty="0" err="1"/>
              <a:t>DeiT</a:t>
            </a:r>
            <a:r>
              <a:rPr kumimoji="1" lang="en-US" altLang="ko-KR" sz="1100" dirty="0"/>
              <a:t>-S</a:t>
            </a:r>
            <a:r>
              <a:rPr kumimoji="1" lang="ko-KR" altLang="en-US" sz="1100" dirty="0"/>
              <a:t> 내부 </a:t>
            </a:r>
            <a:r>
              <a:rPr kumimoji="1" lang="en-US" altLang="ko-KR" sz="1100" dirty="0"/>
              <a:t>1st</a:t>
            </a:r>
            <a:r>
              <a:rPr kumimoji="1" lang="ko-KR" altLang="en-US" sz="1100" dirty="0"/>
              <a:t> </a:t>
            </a:r>
            <a:r>
              <a:rPr kumimoji="1" lang="en-US" altLang="ko-KR" sz="1100" dirty="0"/>
              <a:t>Encoder</a:t>
            </a:r>
            <a:r>
              <a:rPr kumimoji="1" lang="ko-KR" altLang="en-US" sz="1100" dirty="0"/>
              <a:t>의 </a:t>
            </a:r>
            <a:r>
              <a:rPr kumimoji="1" lang="en-US" altLang="ko-KR" sz="1100" dirty="0"/>
              <a:t>post-LN activation</a:t>
            </a:r>
            <a:r>
              <a:rPr kumimoji="1" lang="ko-KR" altLang="en-US" sz="1100" dirty="0"/>
              <a:t>에 대한 채널 별 </a:t>
            </a:r>
            <a:r>
              <a:rPr kumimoji="1" lang="en-US" altLang="ko-KR" sz="1100" dirty="0"/>
              <a:t>IQR]</a:t>
            </a:r>
            <a:endParaRPr kumimoji="1" lang="ko-KR" altLang="en-US" sz="1100" dirty="0"/>
          </a:p>
          <a:p>
            <a:endParaRPr kumimoji="1" lang="ko-KR" altLang="en-US" sz="1100" dirty="0"/>
          </a:p>
          <a:p>
            <a:endParaRPr kumimoji="1" lang="ko-KR" altLang="en-US" sz="11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87B726-F90A-C009-6B79-CED51D0E9449}"/>
              </a:ext>
            </a:extLst>
          </p:cNvPr>
          <p:cNvSpPr txBox="1"/>
          <p:nvPr/>
        </p:nvSpPr>
        <p:spPr>
          <a:xfrm>
            <a:off x="7271640" y="945121"/>
            <a:ext cx="16024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[RepQ-ViT, CVPR 2023]</a:t>
            </a:r>
            <a:endParaRPr kumimoji="1" lang="ko-KR" altLang="en-US" sz="1200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B583A8A-F794-FA3D-3F9B-76F98305D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3088D-31C3-1E4B-B81E-E383EAC32679}" type="slidenum">
              <a:rPr lang="en-KR" smtClean="0"/>
              <a:pPr/>
              <a:t>12</a:t>
            </a:fld>
            <a:r>
              <a:rPr lang="en-KR"/>
              <a:t> / </a:t>
            </a:r>
            <a:r>
              <a:rPr lang="en-US"/>
              <a:t>27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31774847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F8F9DC-440B-09BF-1391-A8F3EE60DB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2C65EE-1750-03AA-25EF-9A1ADAAC4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atinLnBrk="1">
              <a:spcBef>
                <a:spcPts val="1400"/>
              </a:spcBef>
              <a:spcAft>
                <a:spcPts val="800"/>
              </a:spcAft>
            </a:pPr>
            <a:r>
              <a:rPr lang="en-US" altLang="ko-KR" sz="1800" kern="100" dirty="0">
                <a:cs typeface="Apple SD Gothic Neo" panose="02000300000000000000" pitchFamily="2" charset="-127"/>
              </a:rPr>
              <a:t>Method - IGQ-</a:t>
            </a:r>
            <a:r>
              <a:rPr lang="en-US" altLang="ko-KR" sz="1800" kern="100" dirty="0" err="1">
                <a:cs typeface="Apple SD Gothic Neo" panose="02000300000000000000" pitchFamily="2" charset="-127"/>
              </a:rPr>
              <a:t>ViT</a:t>
            </a:r>
            <a:endParaRPr lang="ko-KR" altLang="ko-KR" sz="1800" b="1" kern="100" dirty="0">
              <a:effectLst/>
              <a:latin typeface="Apple SD Gothic Neo" panose="02000300000000000000" pitchFamily="2" charset="-127"/>
              <a:ea typeface="Apple SD Gothic Neo" panose="02000300000000000000" pitchFamily="2" charset="-127"/>
              <a:cs typeface="Apple SD Gothic Neo" panose="02000300000000000000" pitchFamily="2" charset="-127"/>
            </a:endParaRPr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1665BA7F-8473-80B5-2C9A-5859A23BF8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4027" y="4027714"/>
            <a:ext cx="11743943" cy="2374566"/>
          </a:xfrm>
        </p:spPr>
        <p:txBody>
          <a:bodyPr>
            <a:normAutofit fontScale="62500" lnSpcReduction="20000"/>
          </a:bodyPr>
          <a:lstStyle/>
          <a:p>
            <a:r>
              <a:rPr lang="en-US" altLang="ko-KR" dirty="0"/>
              <a:t>(a) </a:t>
            </a:r>
            <a:r>
              <a:rPr lang="ko-KR" altLang="en-US" dirty="0"/>
              <a:t>기존의 </a:t>
            </a:r>
            <a:r>
              <a:rPr lang="ko-KR" altLang="en-US" b="1" dirty="0"/>
              <a:t>정적</a:t>
            </a:r>
            <a:r>
              <a:rPr lang="ko-KR" altLang="en-US" dirty="0"/>
              <a:t> </a:t>
            </a:r>
            <a:r>
              <a:rPr lang="en-US" altLang="ko-KR" dirty="0"/>
              <a:t>group-wise </a:t>
            </a:r>
            <a:r>
              <a:rPr lang="ko-KR" altLang="en-US" dirty="0"/>
              <a:t>양자화</a:t>
            </a:r>
            <a:endParaRPr lang="en-US" altLang="ko-KR" dirty="0"/>
          </a:p>
          <a:p>
            <a:pPr lvl="1"/>
            <a:r>
              <a:rPr lang="en-US" altLang="ko-KR" dirty="0"/>
              <a:t>(Q-BERT, VS-Quant) </a:t>
            </a:r>
            <a:r>
              <a:rPr lang="ko-KR" altLang="en-US" dirty="0"/>
              <a:t>연속된 인덱스의 채널들을 하나의 그룹으로 </a:t>
            </a:r>
            <a:r>
              <a:rPr lang="ko-KR" altLang="en-US" b="1" dirty="0"/>
              <a:t>결정</a:t>
            </a:r>
            <a:r>
              <a:rPr lang="ko-KR" altLang="en-US" dirty="0"/>
              <a:t>하고</a:t>
            </a:r>
            <a:r>
              <a:rPr lang="en-US" altLang="ko-KR" dirty="0"/>
              <a:t>, </a:t>
            </a:r>
            <a:r>
              <a:rPr lang="ko-KR" altLang="en-US" dirty="0"/>
              <a:t>각 그룹 별로 </a:t>
            </a:r>
            <a:r>
              <a:rPr lang="en-US" altLang="ko-KR" dirty="0"/>
              <a:t>Quantizer</a:t>
            </a:r>
            <a:r>
              <a:rPr lang="ko-KR" altLang="en-US" dirty="0"/>
              <a:t> 설정함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(PEG) Calibration </a:t>
            </a:r>
            <a:r>
              <a:rPr lang="ko-KR" altLang="en-US" dirty="0"/>
              <a:t>단계에서</a:t>
            </a:r>
            <a:r>
              <a:rPr lang="en-US" altLang="ko-KR" dirty="0"/>
              <a:t>,</a:t>
            </a:r>
            <a:r>
              <a:rPr lang="ko-KR" altLang="en-US" dirty="0"/>
              <a:t> 유사한 분포 특성을 가지는 채널들을 하나의 그룹으로 </a:t>
            </a:r>
            <a:r>
              <a:rPr lang="ko-KR" altLang="en-US" b="1" dirty="0"/>
              <a:t>결정</a:t>
            </a:r>
            <a:r>
              <a:rPr lang="ko-KR" altLang="en-US" dirty="0"/>
              <a:t>하고</a:t>
            </a:r>
            <a:r>
              <a:rPr lang="en-US" altLang="ko-KR" dirty="0"/>
              <a:t>, </a:t>
            </a:r>
            <a:r>
              <a:rPr lang="ko-KR" altLang="en-US" dirty="0"/>
              <a:t>각 그룹 별로 </a:t>
            </a:r>
            <a:r>
              <a:rPr lang="en-US" altLang="ko-KR" dirty="0"/>
              <a:t>Quantizer </a:t>
            </a:r>
            <a:r>
              <a:rPr lang="ko-KR" altLang="en-US" dirty="0"/>
              <a:t>설정함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어떤 이미지이던</a:t>
            </a:r>
            <a:r>
              <a:rPr lang="en-US" altLang="ko-KR" dirty="0"/>
              <a:t>,</a:t>
            </a:r>
            <a:r>
              <a:rPr lang="ko-KR" altLang="en-US" dirty="0"/>
              <a:t> 각 채널은 항상 같은 그룹으로 결정되었으므로 동적 대응 불가능함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(b) </a:t>
            </a:r>
            <a:r>
              <a:rPr lang="ko-KR" altLang="en-US" dirty="0"/>
              <a:t>본 논문의 </a:t>
            </a:r>
            <a:r>
              <a:rPr lang="ko-KR" altLang="en-US" b="1" dirty="0"/>
              <a:t>동적</a:t>
            </a:r>
            <a:r>
              <a:rPr lang="ko-KR" altLang="en-US" dirty="0"/>
              <a:t> </a:t>
            </a:r>
            <a:r>
              <a:rPr lang="en-US" altLang="ko-KR" i="1" dirty="0"/>
              <a:t>Instance-Aware Group Quantization</a:t>
            </a:r>
          </a:p>
          <a:p>
            <a:pPr lvl="1"/>
            <a:r>
              <a:rPr lang="en-US" altLang="ko-KR" dirty="0"/>
              <a:t>Calibration </a:t>
            </a:r>
            <a:r>
              <a:rPr lang="ko-KR" altLang="en-US" dirty="0"/>
              <a:t>단계에서</a:t>
            </a:r>
            <a:r>
              <a:rPr lang="en-US" altLang="ko-KR" dirty="0"/>
              <a:t>,</a:t>
            </a:r>
            <a:r>
              <a:rPr lang="ko-KR" altLang="en-US" dirty="0"/>
              <a:t> 유사한 분포 특성을 가지는 채널들을 위한 그룹 양자화를 여러 개 설정하고</a:t>
            </a:r>
            <a:r>
              <a:rPr lang="en-US" altLang="ko-KR" dirty="0"/>
              <a:t>, </a:t>
            </a:r>
            <a:r>
              <a:rPr lang="ko-KR" altLang="en-US" b="1" dirty="0"/>
              <a:t>추론 시 동적으로 그룹을 분류함</a:t>
            </a:r>
            <a:r>
              <a:rPr lang="en-US" altLang="ko-KR" b="1" dirty="0"/>
              <a:t>.</a:t>
            </a:r>
            <a:endParaRPr lang="ko-KR" altLang="en-US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400274B-FFBE-9116-39A3-D8BB1CB18A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6177" y="688124"/>
            <a:ext cx="6478595" cy="3115896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A0BD9A3-7EEB-2CC8-733B-26D5951107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3088D-31C3-1E4B-B81E-E383EAC32679}" type="slidenum">
              <a:rPr lang="en-KR" smtClean="0"/>
              <a:pPr/>
              <a:t>13</a:t>
            </a:fld>
            <a:r>
              <a:rPr lang="en-KR"/>
              <a:t> / </a:t>
            </a:r>
            <a:r>
              <a:rPr lang="en-US"/>
              <a:t>27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19793324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C62370-14B6-6491-36C0-93DA76B4F8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97A3A8-B1E6-521B-6B39-28E181648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atinLnBrk="1">
              <a:spcBef>
                <a:spcPts val="1400"/>
              </a:spcBef>
              <a:spcAft>
                <a:spcPts val="800"/>
              </a:spcAft>
            </a:pPr>
            <a:r>
              <a:rPr lang="en-US" altLang="ko-KR" sz="1800" kern="100" dirty="0">
                <a:cs typeface="Apple SD Gothic Neo" panose="02000300000000000000" pitchFamily="2" charset="-127"/>
              </a:rPr>
              <a:t>Method - IGQ for linear operations</a:t>
            </a:r>
            <a:endParaRPr lang="ko-KR" altLang="ko-KR" sz="1800" b="1" kern="100" dirty="0">
              <a:effectLst/>
              <a:latin typeface="Apple SD Gothic Neo" panose="02000300000000000000" pitchFamily="2" charset="-127"/>
              <a:ea typeface="Apple SD Gothic Neo" panose="02000300000000000000" pitchFamily="2" charset="-127"/>
              <a:cs typeface="Apple SD Gothic Neo" panose="02000300000000000000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내용 개체 틀 6">
                <a:extLst>
                  <a:ext uri="{FF2B5EF4-FFF2-40B4-BE49-F238E27FC236}">
                    <a16:creationId xmlns:a16="http://schemas.microsoft.com/office/drawing/2014/main" id="{A9FDBCC7-E8FE-8629-29D0-94554DDA834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24027" y="4543721"/>
                <a:ext cx="11743943" cy="1858560"/>
              </a:xfrm>
            </p:spPr>
            <p:txBody>
              <a:bodyPr>
                <a:normAutofit fontScale="70000" lnSpcReduction="20000"/>
              </a:bodyPr>
              <a:lstStyle/>
              <a:p>
                <a:r>
                  <a:rPr lang="ko-KR" altLang="en-US" dirty="0"/>
                  <a:t>본 논문에서는 기본적으로 </a:t>
                </a:r>
                <a:r>
                  <a:rPr lang="en-US" altLang="ko-KR" dirty="0"/>
                  <a:t>8</a:t>
                </a:r>
                <a:r>
                  <a:rPr lang="ko-KR" altLang="en-US" dirty="0"/>
                  <a:t>가지 그룹으로 나눔</a:t>
                </a:r>
                <a:endParaRPr lang="en-US" altLang="ko-KR" dirty="0"/>
              </a:p>
              <a:p>
                <a:pPr lvl="1"/>
                <a:r>
                  <a:rPr lang="ko-KR" altLang="en-US" dirty="0"/>
                  <a:t>즉</a:t>
                </a:r>
                <a:r>
                  <a:rPr lang="en-US" altLang="ko-KR" dirty="0"/>
                  <a:t>, 8</a:t>
                </a:r>
                <a:r>
                  <a:rPr lang="ko-KR" altLang="en-US" dirty="0"/>
                  <a:t>가지 </a:t>
                </a:r>
                <a:r>
                  <a:rPr lang="en-US" altLang="ko-KR" dirty="0"/>
                  <a:t>Uniform Quantizer</a:t>
                </a:r>
                <a:r>
                  <a:rPr lang="ko-KR" altLang="en-US" dirty="0"/>
                  <a:t>가 존재함</a:t>
                </a:r>
                <a:r>
                  <a:rPr lang="en-US" altLang="ko-KR" dirty="0"/>
                  <a:t>.</a:t>
                </a:r>
              </a:p>
              <a:p>
                <a:r>
                  <a:rPr lang="en-US" altLang="ko-KR" dirty="0"/>
                  <a:t>FC layer</a:t>
                </a:r>
                <a:r>
                  <a:rPr lang="ko-KR" altLang="en-US" dirty="0"/>
                  <a:t>의 </a:t>
                </a:r>
                <a:r>
                  <a:rPr lang="en-US" altLang="ko-KR" dirty="0"/>
                  <a:t>Activation </a:t>
                </a:r>
                <a:r>
                  <a:rPr lang="ko-KR" altLang="en-US" dirty="0"/>
                  <a:t>각 채널 </a:t>
                </a:r>
                <a:r>
                  <a:rPr kumimoji="1" lang="en-US" altLang="ko-KR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>
                            <a:latin typeface="Cambria Math" panose="02040503050406030204" pitchFamily="18" charset="0"/>
                          </a:rPr>
                          <m:t>𝐗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kumimoji="1" lang="en-US" altLang="ko-KR" dirty="0"/>
                  <a:t>) </a:t>
                </a:r>
                <a:r>
                  <a:rPr lang="ko-KR" altLang="en-US" dirty="0"/>
                  <a:t>들의 분포를 기준으로 분류함</a:t>
                </a:r>
                <a:r>
                  <a:rPr lang="en-US" altLang="ko-KR" dirty="0"/>
                  <a:t>.</a:t>
                </a:r>
              </a:p>
              <a:p>
                <a:pPr lvl="1"/>
                <a:r>
                  <a:rPr lang="ko-KR" altLang="en-US" dirty="0"/>
                  <a:t>분류 기준인 </a:t>
                </a:r>
                <a:r>
                  <a:rPr lang="en-US" altLang="ko-KR" i="1" dirty="0"/>
                  <a:t>distance</a:t>
                </a:r>
                <a:r>
                  <a:rPr lang="ko-KR" altLang="en-US" dirty="0"/>
                  <a:t>는 뒤에서 설명</a:t>
                </a:r>
                <a:r>
                  <a:rPr lang="en-US" altLang="ko-KR" dirty="0"/>
                  <a:t>.</a:t>
                </a:r>
              </a:p>
              <a:p>
                <a:pPr lvl="1"/>
                <a:endParaRPr lang="ko-KR" altLang="en-US" dirty="0"/>
              </a:p>
            </p:txBody>
          </p:sp>
        </mc:Choice>
        <mc:Fallback xmlns="">
          <p:sp>
            <p:nvSpPr>
              <p:cNvPr id="7" name="내용 개체 틀 6">
                <a:extLst>
                  <a:ext uri="{FF2B5EF4-FFF2-40B4-BE49-F238E27FC236}">
                    <a16:creationId xmlns:a16="http://schemas.microsoft.com/office/drawing/2014/main" id="{A9FDBCC7-E8FE-8629-29D0-94554DDA834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4027" y="4543721"/>
                <a:ext cx="11743943" cy="1858560"/>
              </a:xfrm>
              <a:blipFill>
                <a:blip r:embed="rId3"/>
                <a:stretch>
                  <a:fillRect l="-432" b="-67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그림 11">
            <a:extLst>
              <a:ext uri="{FF2B5EF4-FFF2-40B4-BE49-F238E27FC236}">
                <a16:creationId xmlns:a16="http://schemas.microsoft.com/office/drawing/2014/main" id="{CBE258CB-A1C6-F066-CA38-77D30D1453E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3597" b="19780"/>
          <a:stretch/>
        </p:blipFill>
        <p:spPr>
          <a:xfrm>
            <a:off x="224027" y="1393275"/>
            <a:ext cx="5397098" cy="2719908"/>
          </a:xfrm>
          <a:prstGeom prst="rect">
            <a:avLst/>
          </a:prstGeom>
        </p:spPr>
      </p:pic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0DD40E22-63EA-0D4D-27E0-4158BD612A31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5621125" y="2753229"/>
            <a:ext cx="1966309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CA321649-43E9-7565-D100-251259CE516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9108"/>
          <a:stretch/>
        </p:blipFill>
        <p:spPr>
          <a:xfrm>
            <a:off x="5776076" y="2125716"/>
            <a:ext cx="1811358" cy="54107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8A70B8A-AABD-A2FC-F292-03D6CC112D62}"/>
                  </a:ext>
                </a:extLst>
              </p:cNvPr>
              <p:cNvSpPr txBox="1"/>
              <p:nvPr/>
            </p:nvSpPr>
            <p:spPr>
              <a:xfrm>
                <a:off x="8361575" y="1692460"/>
                <a:ext cx="48776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8A70B8A-AABD-A2FC-F292-03D6CC112D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1575" y="1692460"/>
                <a:ext cx="487761" cy="369332"/>
              </a:xfrm>
              <a:prstGeom prst="rect">
                <a:avLst/>
              </a:prstGeom>
              <a:blipFill>
                <a:blip r:embed="rId7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3B39CF0-A273-F3B7-5E88-053BB866A4CA}"/>
                  </a:ext>
                </a:extLst>
              </p:cNvPr>
              <p:cNvSpPr txBox="1"/>
              <p:nvPr/>
            </p:nvSpPr>
            <p:spPr>
              <a:xfrm>
                <a:off x="10842396" y="1692460"/>
                <a:ext cx="493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3B39CF0-A273-F3B7-5E88-053BB866A4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42396" y="1692460"/>
                <a:ext cx="493084" cy="369332"/>
              </a:xfrm>
              <a:prstGeom prst="rect">
                <a:avLst/>
              </a:prstGeom>
              <a:blipFill>
                <a:blip r:embed="rId8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A22C32B-2755-4A06-8CEE-B389A3B46253}"/>
                  </a:ext>
                </a:extLst>
              </p:cNvPr>
              <p:cNvSpPr txBox="1"/>
              <p:nvPr/>
            </p:nvSpPr>
            <p:spPr>
              <a:xfrm>
                <a:off x="9499513" y="1682691"/>
                <a:ext cx="493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ko-KR" altLang="en-US" dirty="0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A22C32B-2755-4A06-8CEE-B389A3B462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99513" y="1682691"/>
                <a:ext cx="493084" cy="369332"/>
              </a:xfrm>
              <a:prstGeom prst="rect">
                <a:avLst/>
              </a:prstGeom>
              <a:blipFill>
                <a:blip r:embed="rId9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D7BD08F-A206-1981-BF54-67125C249EBF}"/>
                  </a:ext>
                </a:extLst>
              </p:cNvPr>
              <p:cNvSpPr txBox="1"/>
              <p:nvPr/>
            </p:nvSpPr>
            <p:spPr>
              <a:xfrm>
                <a:off x="5733227" y="1070362"/>
                <a:ext cx="425937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ko-KR" altLang="en-US" dirty="0"/>
                  <a:t>각 채널 </a:t>
                </a:r>
                <a:r>
                  <a:rPr kumimoji="1" lang="en-US" altLang="ko-KR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>
                            <a:latin typeface="Cambria Math" panose="02040503050406030204" pitchFamily="18" charset="0"/>
                          </a:rPr>
                          <m:t>𝐗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kumimoji="1" lang="en-US" altLang="ko-KR" dirty="0"/>
                  <a:t>)</a:t>
                </a:r>
                <a:r>
                  <a:rPr kumimoji="1" lang="ko-KR" altLang="en-US" dirty="0"/>
                  <a:t>은 최적의 그룹 </a:t>
                </a:r>
                <a:r>
                  <a:rPr kumimoji="1" lang="en-US" altLang="ko-KR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dirty="0"/>
                  <a:t>)</a:t>
                </a:r>
                <a:r>
                  <a:rPr lang="ko-KR" altLang="en-US" dirty="0"/>
                  <a:t>과</a:t>
                </a:r>
                <a:r>
                  <a:rPr kumimoji="1" lang="ko-KR" altLang="en-US" dirty="0"/>
                  <a:t> 매칭됨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D7BD08F-A206-1981-BF54-67125C249E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3227" y="1070362"/>
                <a:ext cx="4259371" cy="369332"/>
              </a:xfrm>
              <a:prstGeom prst="rect">
                <a:avLst/>
              </a:prstGeom>
              <a:blipFill>
                <a:blip r:embed="rId10"/>
                <a:stretch>
                  <a:fillRect l="-1190" t="-10000" r="-298" b="-2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그림 20">
            <a:extLst>
              <a:ext uri="{FF2B5EF4-FFF2-40B4-BE49-F238E27FC236}">
                <a16:creationId xmlns:a16="http://schemas.microsoft.com/office/drawing/2014/main" id="{FA9C9F15-533D-BF13-39CE-DC9E60063049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4025" t="-8637"/>
          <a:stretch/>
        </p:blipFill>
        <p:spPr>
          <a:xfrm>
            <a:off x="2469822" y="857839"/>
            <a:ext cx="1413899" cy="344921"/>
          </a:xfrm>
          <a:prstGeom prst="rect">
            <a:avLst/>
          </a:prstGeom>
        </p:spPr>
      </p:pic>
      <p:sp>
        <p:nvSpPr>
          <p:cNvPr id="22" name="슬라이드 번호 개체 틀 21">
            <a:extLst>
              <a:ext uri="{FF2B5EF4-FFF2-40B4-BE49-F238E27FC236}">
                <a16:creationId xmlns:a16="http://schemas.microsoft.com/office/drawing/2014/main" id="{AE36AC4A-5B9A-3DE5-4E73-3A4089E7D4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3088D-31C3-1E4B-B81E-E383EAC32679}" type="slidenum">
              <a:rPr lang="en-KR" smtClean="0"/>
              <a:pPr/>
              <a:t>14</a:t>
            </a:fld>
            <a:r>
              <a:rPr lang="en-KR"/>
              <a:t> / </a:t>
            </a:r>
            <a:r>
              <a:rPr lang="en-US"/>
              <a:t>27</a:t>
            </a:r>
            <a:endParaRPr lang="en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CB649E3-9C4A-4343-60ED-963716770558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 l="65474" t="32995" r="210" b="42302"/>
          <a:stretch/>
        </p:blipFill>
        <p:spPr>
          <a:xfrm>
            <a:off x="7841804" y="2068878"/>
            <a:ext cx="4301587" cy="1489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9986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5A3168-71BF-66AA-DD9C-C19B75CA45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B6BBE5-9AF7-3744-F7D3-F577409A88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atinLnBrk="1">
              <a:spcBef>
                <a:spcPts val="1400"/>
              </a:spcBef>
              <a:spcAft>
                <a:spcPts val="800"/>
              </a:spcAft>
            </a:pPr>
            <a:r>
              <a:rPr lang="en-US" altLang="ko-KR" sz="1800" kern="100" dirty="0">
                <a:cs typeface="Apple SD Gothic Neo" panose="02000300000000000000" pitchFamily="2" charset="-127"/>
              </a:rPr>
              <a:t>Method - IGQ for softmax attentions</a:t>
            </a:r>
            <a:endParaRPr lang="ko-KR" altLang="ko-KR" sz="1800" b="1" kern="100" dirty="0">
              <a:effectLst/>
              <a:latin typeface="Apple SD Gothic Neo" panose="02000300000000000000" pitchFamily="2" charset="-127"/>
              <a:ea typeface="Apple SD Gothic Neo" panose="02000300000000000000" pitchFamily="2" charset="-127"/>
              <a:cs typeface="Apple SD Gothic Neo" panose="02000300000000000000" pitchFamily="2" charset="-127"/>
            </a:endParaRP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70C3921C-8C86-BC1D-D05D-4FEDD2ABCD5D}"/>
              </a:ext>
            </a:extLst>
          </p:cNvPr>
          <p:cNvSpPr txBox="1">
            <a:spLocks/>
          </p:cNvSpPr>
          <p:nvPr/>
        </p:nvSpPr>
        <p:spPr>
          <a:xfrm>
            <a:off x="2945962" y="681037"/>
            <a:ext cx="7207179" cy="55495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kumimoji="1" lang="en-US" altLang="ko-KR" sz="16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8FCBC98-0544-8F31-809C-1B80069DB17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317" t="5316" r="6089" b="1403"/>
          <a:stretch/>
        </p:blipFill>
        <p:spPr>
          <a:xfrm>
            <a:off x="1645762" y="937073"/>
            <a:ext cx="6487210" cy="2886757"/>
          </a:xfrm>
          <a:prstGeom prst="rect">
            <a:avLst/>
          </a:prstGeom>
        </p:spPr>
      </p:pic>
      <p:sp>
        <p:nvSpPr>
          <p:cNvPr id="8" name="내용 개체 틀 6">
            <a:extLst>
              <a:ext uri="{FF2B5EF4-FFF2-40B4-BE49-F238E27FC236}">
                <a16:creationId xmlns:a16="http://schemas.microsoft.com/office/drawing/2014/main" id="{4B7AAC4C-2F03-622F-919E-A9871ED06A1F}"/>
              </a:ext>
            </a:extLst>
          </p:cNvPr>
          <p:cNvSpPr txBox="1">
            <a:spLocks/>
          </p:cNvSpPr>
          <p:nvPr/>
        </p:nvSpPr>
        <p:spPr>
          <a:xfrm>
            <a:off x="224027" y="4741682"/>
            <a:ext cx="11743943" cy="1660598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softmax attentions</a:t>
            </a:r>
            <a:r>
              <a:rPr lang="ko-KR" altLang="en-US" dirty="0"/>
              <a:t>도 </a:t>
            </a:r>
            <a:r>
              <a:rPr lang="en-US" altLang="ko-KR" dirty="0"/>
              <a:t>distance </a:t>
            </a:r>
            <a:r>
              <a:rPr lang="ko-KR" altLang="en-US" dirty="0"/>
              <a:t>수식이 수정되었을 뿐</a:t>
            </a:r>
            <a:r>
              <a:rPr lang="en-US" altLang="ko-KR" dirty="0"/>
              <a:t>,</a:t>
            </a:r>
            <a:r>
              <a:rPr lang="ko-KR" altLang="en-US" dirty="0"/>
              <a:t> 동일한 방식을 이용함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여기서도 </a:t>
            </a:r>
            <a:r>
              <a:rPr lang="en-US" altLang="ko-KR" b="1" dirty="0"/>
              <a:t>Attention Map</a:t>
            </a:r>
            <a:r>
              <a:rPr lang="ko-KR" altLang="en-US" b="1" dirty="0"/>
              <a:t>의 </a:t>
            </a:r>
            <a:r>
              <a:rPr lang="en-US" altLang="ko-KR" b="1" dirty="0"/>
              <a:t>row</a:t>
            </a:r>
            <a:r>
              <a:rPr lang="ko-KR" altLang="en-US" dirty="0"/>
              <a:t>를 기준으로</a:t>
            </a:r>
            <a:r>
              <a:rPr lang="en-US" altLang="ko-KR" dirty="0"/>
              <a:t>,</a:t>
            </a:r>
            <a:r>
              <a:rPr lang="ko-KR" altLang="en-US" dirty="0"/>
              <a:t> 서로 비슷한 분포가 아닌 것을 관찰함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-&gt; </a:t>
            </a:r>
            <a:r>
              <a:rPr lang="ko-KR" altLang="en-US" dirty="0"/>
              <a:t>구분자는 전과 달리 채널이 아닌 </a:t>
            </a:r>
            <a:r>
              <a:rPr lang="en-US" altLang="ko-KR" b="1" dirty="0"/>
              <a:t>Attention Map</a:t>
            </a:r>
            <a:r>
              <a:rPr lang="ko-KR" altLang="en-US" b="1" dirty="0"/>
              <a:t>의 </a:t>
            </a:r>
            <a:r>
              <a:rPr lang="en-US" altLang="ko-KR" b="1" dirty="0"/>
              <a:t>row</a:t>
            </a:r>
            <a:r>
              <a:rPr lang="en-US" altLang="ko-KR" dirty="0"/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DC3946-B319-0F63-B973-1C307C4126AD}"/>
              </a:ext>
            </a:extLst>
          </p:cNvPr>
          <p:cNvSpPr txBox="1"/>
          <p:nvPr/>
        </p:nvSpPr>
        <p:spPr>
          <a:xfrm>
            <a:off x="8962019" y="3425179"/>
            <a:ext cx="3005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rgbClr val="FF0000"/>
                </a:solidFill>
              </a:rPr>
              <a:t>- </a:t>
            </a:r>
            <a:r>
              <a:rPr kumimoji="1" lang="ko-KR" altLang="en-US" dirty="0">
                <a:solidFill>
                  <a:srgbClr val="FF0000"/>
                </a:solidFill>
              </a:rPr>
              <a:t>어디서 추출한 것인지 미상</a:t>
            </a:r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6A36901F-1127-012B-5CF9-14CBD6C95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3088D-31C3-1E4B-B81E-E383EAC32679}" type="slidenum">
              <a:rPr lang="en-KR" smtClean="0"/>
              <a:pPr/>
              <a:t>15</a:t>
            </a:fld>
            <a:r>
              <a:rPr lang="en-KR"/>
              <a:t> / </a:t>
            </a:r>
            <a:r>
              <a:rPr lang="en-US"/>
              <a:t>27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12299724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F675EB-033A-B75B-BA1A-DC20F32DB5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10F7A6-DCA7-F357-F5B6-24B72F6CB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atinLnBrk="1">
              <a:spcBef>
                <a:spcPts val="1400"/>
              </a:spcBef>
              <a:spcAft>
                <a:spcPts val="800"/>
              </a:spcAft>
            </a:pPr>
            <a:r>
              <a:rPr lang="en-US" altLang="ko-KR" sz="1800" kern="100" dirty="0">
                <a:cs typeface="Apple SD Gothic Neo" panose="02000300000000000000" pitchFamily="2" charset="-127"/>
              </a:rPr>
              <a:t>Method - IGQ (runtime) (1)</a:t>
            </a:r>
            <a:endParaRPr lang="ko-KR" altLang="ko-KR" sz="1800" b="1" kern="100" dirty="0">
              <a:effectLst/>
              <a:latin typeface="Apple SD Gothic Neo" panose="02000300000000000000" pitchFamily="2" charset="-127"/>
              <a:ea typeface="Apple SD Gothic Neo" panose="02000300000000000000" pitchFamily="2" charset="-127"/>
              <a:cs typeface="Apple SD Gothic Neo" panose="02000300000000000000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내용 개체 틀 6">
                <a:extLst>
                  <a:ext uri="{FF2B5EF4-FFF2-40B4-BE49-F238E27FC236}">
                    <a16:creationId xmlns:a16="http://schemas.microsoft.com/office/drawing/2014/main" id="{4BC6FF89-E4F3-3FCB-3E92-7CCDA120468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24027" y="5225571"/>
                <a:ext cx="11743943" cy="1176708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ko-KR" altLang="en-US" dirty="0"/>
                  <a:t>추론 시 </a:t>
                </a:r>
                <a:r>
                  <a:rPr lang="en-US" altLang="ko-KR" dirty="0"/>
                  <a:t>(runtime), </a:t>
                </a:r>
                <a:r>
                  <a:rPr lang="ko-KR" altLang="en-US" dirty="0"/>
                  <a:t>모든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0" smtClean="0">
                            <a:latin typeface="Cambria Math" panose="02040503050406030204" pitchFamily="18" charset="0"/>
                          </a:rPr>
                          <m:t>𝐗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ko-KR" altLang="en-US" dirty="0"/>
                  <a:t>는 모든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ko-KR" altLang="en-US" dirty="0"/>
                  <a:t>와의 </a:t>
                </a:r>
                <a:r>
                  <a:rPr lang="en-US" altLang="ko-KR" dirty="0"/>
                  <a:t>distance</a:t>
                </a:r>
                <a:r>
                  <a:rPr lang="ko-KR" altLang="en-US" dirty="0"/>
                  <a:t>를 구한 뒤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최적의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ko-KR" altLang="en-US" dirty="0"/>
                  <a:t>로 할당됨</a:t>
                </a:r>
                <a:r>
                  <a:rPr lang="en-US" altLang="ko-KR" dirty="0"/>
                  <a:t>.</a:t>
                </a:r>
              </a:p>
              <a:p>
                <a:pPr lvl="1"/>
                <a:r>
                  <a:rPr lang="ko-KR" altLang="en-US" dirty="0"/>
                  <a:t>이 과정에서 발생하는 추가적인 </a:t>
                </a:r>
                <a:r>
                  <a:rPr lang="en-US" altLang="ko-KR" dirty="0"/>
                  <a:t>computational overhead</a:t>
                </a:r>
                <a:r>
                  <a:rPr lang="ko-KR" altLang="en-US" dirty="0"/>
                  <a:t>는 다음 장에서 분석</a:t>
                </a:r>
                <a:endParaRPr lang="en-US" altLang="ko-KR" dirty="0"/>
              </a:p>
            </p:txBody>
          </p:sp>
        </mc:Choice>
        <mc:Fallback xmlns="">
          <p:sp>
            <p:nvSpPr>
              <p:cNvPr id="7" name="내용 개체 틀 6">
                <a:extLst>
                  <a:ext uri="{FF2B5EF4-FFF2-40B4-BE49-F238E27FC236}">
                    <a16:creationId xmlns:a16="http://schemas.microsoft.com/office/drawing/2014/main" id="{4BC6FF89-E4F3-3FCB-3E92-7CCDA120468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4027" y="5225571"/>
                <a:ext cx="11743943" cy="1176708"/>
              </a:xfrm>
              <a:blipFill>
                <a:blip r:embed="rId3"/>
                <a:stretch>
                  <a:fillRect l="-756" b="-74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그림 7">
            <a:extLst>
              <a:ext uri="{FF2B5EF4-FFF2-40B4-BE49-F238E27FC236}">
                <a16:creationId xmlns:a16="http://schemas.microsoft.com/office/drawing/2014/main" id="{C55F752E-4F37-7B14-1810-C640BF06ED8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9483" t="44082" r="27957" b="31024"/>
          <a:stretch/>
        </p:blipFill>
        <p:spPr>
          <a:xfrm>
            <a:off x="8015075" y="2531341"/>
            <a:ext cx="3531757" cy="108404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7F8CE8A-3525-CBA2-DFC6-096344A473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7300" y="3350643"/>
            <a:ext cx="3924300" cy="5588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2CEA4D4-EBEF-88AE-4697-25B3DE2FB7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6800" y="2975256"/>
            <a:ext cx="4305300" cy="3683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BD63E2B-4209-63F0-8BED-CCD0520728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6800" y="1184398"/>
            <a:ext cx="4089400" cy="3683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BB83F82-EC53-7028-2BF5-09D853E6F19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7000" y="1632429"/>
            <a:ext cx="5969000" cy="419100"/>
          </a:xfrm>
          <a:prstGeom prst="rect">
            <a:avLst/>
          </a:prstGeom>
        </p:spPr>
      </p:pic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E68D8F26-C22D-582C-0E3A-1469CD82EE66}"/>
              </a:ext>
            </a:extLst>
          </p:cNvPr>
          <p:cNvCxnSpPr>
            <a:cxnSpLocks/>
          </p:cNvCxnSpPr>
          <p:nvPr/>
        </p:nvCxnSpPr>
        <p:spPr>
          <a:xfrm>
            <a:off x="6212264" y="2051529"/>
            <a:ext cx="1375170" cy="70170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497DB1C2-8E57-CE41-F3D7-47B2B694977C}"/>
              </a:ext>
            </a:extLst>
          </p:cNvPr>
          <p:cNvCxnSpPr>
            <a:cxnSpLocks/>
          </p:cNvCxnSpPr>
          <p:nvPr/>
        </p:nvCxnSpPr>
        <p:spPr>
          <a:xfrm flipV="1">
            <a:off x="5524107" y="2975256"/>
            <a:ext cx="2063327" cy="453744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C784FAD-D178-5F0E-399A-CC28048CF84C}"/>
                  </a:ext>
                </a:extLst>
              </p:cNvPr>
              <p:cNvSpPr txBox="1"/>
              <p:nvPr/>
            </p:nvSpPr>
            <p:spPr>
              <a:xfrm>
                <a:off x="9068586" y="2154922"/>
                <a:ext cx="10727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1" lang="ko-KR" altLang="en-US" dirty="0"/>
                  <a:t> 결정</a:t>
                </a:r>
                <a:r>
                  <a:rPr kumimoji="1" lang="en-US" altLang="ko-KR" dirty="0"/>
                  <a:t>!!</a:t>
                </a:r>
                <a:endParaRPr kumimoji="1" lang="ko-KR" alt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C784FAD-D178-5F0E-399A-CC28048CF8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8586" y="2154922"/>
                <a:ext cx="1072730" cy="369332"/>
              </a:xfrm>
              <a:prstGeom prst="rect">
                <a:avLst/>
              </a:prstGeom>
              <a:blipFill>
                <a:blip r:embed="rId9"/>
                <a:stretch>
                  <a:fillRect l="-1176" t="-10000" r="-3529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슬라이드 번호 개체 틀 26">
            <a:extLst>
              <a:ext uri="{FF2B5EF4-FFF2-40B4-BE49-F238E27FC236}">
                <a16:creationId xmlns:a16="http://schemas.microsoft.com/office/drawing/2014/main" id="{43AAE00F-1D25-C869-08DF-511B604CDA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3088D-31C3-1E4B-B81E-E383EAC32679}" type="slidenum">
              <a:rPr lang="en-KR" smtClean="0"/>
              <a:pPr/>
              <a:t>16</a:t>
            </a:fld>
            <a:r>
              <a:rPr lang="en-KR"/>
              <a:t> / </a:t>
            </a:r>
            <a:r>
              <a:rPr lang="en-US"/>
              <a:t>27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6352708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D6DC94-BF0B-15AD-8D5C-4CC70A0BA1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17F516-B145-A336-747E-1E87AD658A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atinLnBrk="1">
              <a:spcBef>
                <a:spcPts val="1400"/>
              </a:spcBef>
              <a:spcAft>
                <a:spcPts val="800"/>
              </a:spcAft>
            </a:pPr>
            <a:r>
              <a:rPr lang="en-US" altLang="ko-KR" sz="1800" kern="100" dirty="0">
                <a:cs typeface="Apple SD Gothic Neo" panose="02000300000000000000" pitchFamily="2" charset="-127"/>
              </a:rPr>
              <a:t>Method - IGQ (runtime) (2)</a:t>
            </a:r>
            <a:endParaRPr lang="ko-KR" altLang="ko-KR" sz="1800" b="1" kern="100" dirty="0">
              <a:effectLst/>
              <a:latin typeface="Apple SD Gothic Neo" panose="02000300000000000000" pitchFamily="2" charset="-127"/>
              <a:ea typeface="Apple SD Gothic Neo" panose="02000300000000000000" pitchFamily="2" charset="-127"/>
              <a:cs typeface="Apple SD Gothic Neo" panose="02000300000000000000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내용 개체 틀 6">
                <a:extLst>
                  <a:ext uri="{FF2B5EF4-FFF2-40B4-BE49-F238E27FC236}">
                    <a16:creationId xmlns:a16="http://schemas.microsoft.com/office/drawing/2014/main" id="{970E49D2-1DC0-D20B-3A12-B71A7B03D7E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24027" y="3843867"/>
                <a:ext cx="11743943" cy="2558413"/>
              </a:xfrm>
            </p:spPr>
            <p:txBody>
              <a:bodyPr>
                <a:normAutofit fontScale="62500" lnSpcReduction="20000"/>
              </a:bodyPr>
              <a:lstStyle/>
              <a:p>
                <a:r>
                  <a:rPr lang="en-US" altLang="ko-KR" dirty="0"/>
                  <a:t>layer-wise </a:t>
                </a:r>
                <a:r>
                  <a:rPr lang="ko-KR" altLang="en-US" dirty="0"/>
                  <a:t>양자화와 비교해</a:t>
                </a:r>
                <a:r>
                  <a:rPr lang="en-US" altLang="ko-KR" dirty="0"/>
                  <a:t>, group-wise </a:t>
                </a:r>
                <a:r>
                  <a:rPr lang="ko-KR" altLang="en-US" dirty="0"/>
                  <a:t>양자화는 아래의 추가 연산 필요함</a:t>
                </a:r>
                <a:r>
                  <a:rPr lang="en-US" altLang="ko-KR" dirty="0"/>
                  <a:t>.</a:t>
                </a:r>
              </a:p>
              <a:p>
                <a:pPr lvl="1"/>
                <a:r>
                  <a:rPr lang="en-US" altLang="ko-KR" dirty="0"/>
                  <a:t>(1) </a:t>
                </a:r>
                <a:r>
                  <a:rPr lang="ko-KR" altLang="en-US" dirty="0"/>
                  <a:t>각 채널의 </a:t>
                </a:r>
                <a:r>
                  <a:rPr lang="en-US" altLang="ko-KR" dirty="0"/>
                  <a:t>Min/Max </a:t>
                </a:r>
                <a:r>
                  <a:rPr lang="ko-KR" altLang="en-US" dirty="0"/>
                  <a:t>값을 구하는 과정</a:t>
                </a:r>
                <a:endParaRPr lang="en-US" altLang="ko-KR" dirty="0"/>
              </a:p>
              <a:p>
                <a:pPr lvl="1"/>
                <a:r>
                  <a:rPr lang="en-US" altLang="ko-KR" b="1" dirty="0"/>
                  <a:t>(2) </a:t>
                </a:r>
                <a:r>
                  <a:rPr lang="ko-KR" altLang="en-US" b="1" dirty="0"/>
                  <a:t>각 채널마다의 </a:t>
                </a:r>
                <a:r>
                  <a:rPr lang="en-US" altLang="ko-KR" b="1" dirty="0"/>
                  <a:t>distance</a:t>
                </a:r>
                <a:r>
                  <a:rPr lang="ko-KR" altLang="en-US" b="1" dirty="0"/>
                  <a:t>를 최소화하는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𝑸</m:t>
                        </m:r>
                      </m:e>
                      <m:sub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ko-KR" altLang="en-US" b="1" dirty="0"/>
                  <a:t>를 찾아서 할당하는 과정</a:t>
                </a:r>
                <a:endParaRPr lang="en-US" altLang="ko-KR" b="1" dirty="0"/>
              </a:p>
              <a:p>
                <a:pPr lvl="1"/>
                <a:r>
                  <a:rPr lang="en-US" altLang="ko-KR" dirty="0"/>
                  <a:t>(3) </a:t>
                </a:r>
                <a:r>
                  <a:rPr lang="ko-KR" altLang="en-US" dirty="0"/>
                  <a:t>각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ko-KR" altLang="en-US" dirty="0"/>
                  <a:t>의 </a:t>
                </a:r>
                <a:r>
                  <a:rPr lang="en-US" altLang="ko-KR" dirty="0"/>
                  <a:t>floating-point output</a:t>
                </a:r>
                <a:r>
                  <a:rPr lang="ko-KR" altLang="en-US" dirty="0"/>
                  <a:t>을 종합해서 최종 </a:t>
                </a:r>
                <a:r>
                  <a:rPr lang="en-US" altLang="ko-KR" dirty="0"/>
                  <a:t>output</a:t>
                </a:r>
                <a:r>
                  <a:rPr lang="ko-KR" altLang="en-US" dirty="0"/>
                  <a:t>을 생성</a:t>
                </a:r>
                <a:r>
                  <a:rPr lang="en-US" altLang="ko-KR" dirty="0"/>
                  <a:t>.</a:t>
                </a:r>
              </a:p>
              <a:p>
                <a:r>
                  <a:rPr lang="en-US" altLang="ko-KR" dirty="0"/>
                  <a:t>16</a:t>
                </a:r>
                <a:r>
                  <a:rPr lang="ko-KR" altLang="en-US" dirty="0"/>
                  <a:t>가지 그룹을 이용할 경우에도</a:t>
                </a:r>
                <a:r>
                  <a:rPr lang="en-US" altLang="ko-KR" dirty="0"/>
                  <a:t>,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bit-operation (BOP)</a:t>
                </a:r>
                <a:r>
                  <a:rPr lang="ko-KR" altLang="en-US" dirty="0"/>
                  <a:t>은</a:t>
                </a:r>
                <a:r>
                  <a:rPr lang="en-US" altLang="ko-KR" dirty="0"/>
                  <a:t> 3.3%</a:t>
                </a:r>
                <a:r>
                  <a:rPr lang="ko-KR" altLang="en-US" dirty="0"/>
                  <a:t> 증가에 불과했다고 함</a:t>
                </a:r>
                <a:r>
                  <a:rPr lang="en-US" altLang="ko-KR" dirty="0"/>
                  <a:t>.</a:t>
                </a:r>
              </a:p>
              <a:p>
                <a:pPr lvl="1"/>
                <a:r>
                  <a:rPr lang="en-US" altLang="ko-KR" dirty="0"/>
                  <a:t>FLOP</a:t>
                </a:r>
                <a:r>
                  <a:rPr lang="ko-KR" altLang="en-US" dirty="0"/>
                  <a:t>도 결국은 비트연산으로 구성되기에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모두 </a:t>
                </a:r>
                <a:r>
                  <a:rPr lang="en-US" altLang="ko-KR" dirty="0"/>
                  <a:t>BOP</a:t>
                </a:r>
                <a:r>
                  <a:rPr lang="ko-KR" altLang="en-US" dirty="0"/>
                  <a:t>로 변환해서 비교</a:t>
                </a:r>
                <a:r>
                  <a:rPr lang="en-US" altLang="ko-KR" dirty="0"/>
                  <a:t>.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7" name="내용 개체 틀 6">
                <a:extLst>
                  <a:ext uri="{FF2B5EF4-FFF2-40B4-BE49-F238E27FC236}">
                    <a16:creationId xmlns:a16="http://schemas.microsoft.com/office/drawing/2014/main" id="{970E49D2-1DC0-D20B-3A12-B71A7B03D7E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4027" y="3843867"/>
                <a:ext cx="11743943" cy="2558413"/>
              </a:xfrm>
              <a:blipFill>
                <a:blip r:embed="rId3"/>
                <a:stretch>
                  <a:fillRect l="-32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>
            <a:extLst>
              <a:ext uri="{FF2B5EF4-FFF2-40B4-BE49-F238E27FC236}">
                <a16:creationId xmlns:a16="http://schemas.microsoft.com/office/drawing/2014/main" id="{30BA4FD8-5879-C96A-E506-CFDFA5D093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7751" y="1300086"/>
            <a:ext cx="7176498" cy="1924732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A1DF3109-0444-4312-0A2E-E959020049D9}"/>
              </a:ext>
            </a:extLst>
          </p:cNvPr>
          <p:cNvSpPr/>
          <p:nvPr/>
        </p:nvSpPr>
        <p:spPr>
          <a:xfrm>
            <a:off x="6956981" y="2121223"/>
            <a:ext cx="838986" cy="992680"/>
          </a:xfrm>
          <a:prstGeom prst="rect">
            <a:avLst/>
          </a:prstGeom>
          <a:solidFill>
            <a:schemeClr val="accent1">
              <a:alpha val="26100"/>
            </a:schemeClr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190A6DB-7303-740E-7855-248FD12CF616}"/>
              </a:ext>
            </a:extLst>
          </p:cNvPr>
          <p:cNvSpPr/>
          <p:nvPr/>
        </p:nvSpPr>
        <p:spPr>
          <a:xfrm>
            <a:off x="969389" y="4626733"/>
            <a:ext cx="5308864" cy="378900"/>
          </a:xfrm>
          <a:prstGeom prst="rect">
            <a:avLst/>
          </a:prstGeom>
          <a:solidFill>
            <a:schemeClr val="accent1">
              <a:alpha val="26100"/>
            </a:schemeClr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07D8D53C-E311-462C-2B3B-D7AAE8D65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3088D-31C3-1E4B-B81E-E383EAC32679}" type="slidenum">
              <a:rPr lang="en-KR" smtClean="0"/>
              <a:pPr/>
              <a:t>17</a:t>
            </a:fld>
            <a:r>
              <a:rPr lang="en-KR"/>
              <a:t> / </a:t>
            </a:r>
            <a:r>
              <a:rPr lang="en-US"/>
              <a:t>27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4593025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114F4A-CA95-5A7C-4CCD-3D3403F373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6C4477-0347-0359-5493-1A1C867E2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atinLnBrk="1">
              <a:spcBef>
                <a:spcPts val="1400"/>
              </a:spcBef>
              <a:spcAft>
                <a:spcPts val="800"/>
              </a:spcAft>
            </a:pPr>
            <a:r>
              <a:rPr lang="en-US" altLang="ko-KR" sz="1800" kern="100" dirty="0">
                <a:cs typeface="Apple SD Gothic Neo" panose="02000300000000000000" pitchFamily="2" charset="-127"/>
              </a:rPr>
              <a:t>Method - Group size allocation</a:t>
            </a:r>
            <a:endParaRPr lang="ko-KR" altLang="ko-KR" sz="1800" b="1" kern="100" dirty="0">
              <a:effectLst/>
              <a:latin typeface="Apple SD Gothic Neo" panose="02000300000000000000" pitchFamily="2" charset="-127"/>
              <a:ea typeface="Apple SD Gothic Neo" panose="02000300000000000000" pitchFamily="2" charset="-127"/>
              <a:cs typeface="Apple SD Gothic Neo" panose="02000300000000000000" pitchFamily="2" charset="-127"/>
            </a:endParaRP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BFF981AE-6F69-0F12-0E90-EFE9CE7E2343}"/>
              </a:ext>
            </a:extLst>
          </p:cNvPr>
          <p:cNvSpPr txBox="1">
            <a:spLocks/>
          </p:cNvSpPr>
          <p:nvPr/>
        </p:nvSpPr>
        <p:spPr>
          <a:xfrm>
            <a:off x="2945962" y="681037"/>
            <a:ext cx="7207179" cy="55495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kumimoji="1" lang="en-US" altLang="ko-KR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내용 개체 틀 6">
                <a:extLst>
                  <a:ext uri="{FF2B5EF4-FFF2-40B4-BE49-F238E27FC236}">
                    <a16:creationId xmlns:a16="http://schemas.microsoft.com/office/drawing/2014/main" id="{6DF7A775-EA46-4072-A154-EDE2EED519F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24028" y="4185164"/>
                <a:ext cx="11238966" cy="221711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55000" lnSpcReduction="20000"/>
              </a:bodyPr>
              <a:lstStyle>
                <a:lvl1pPr marL="228600" indent="-228600" algn="l" defTabSz="914400" rtl="0" eaLnBrk="1" latinLnBrk="0" hangingPunct="1">
                  <a:lnSpc>
                    <a:spcPct val="15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pple SD Gothic Neo" panose="02000300000000000000" pitchFamily="2" charset="-127"/>
                    <a:ea typeface="Apple SD Gothic Neo" panose="02000300000000000000" pitchFamily="2" charset="-127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5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pple SD Gothic Neo" panose="02000300000000000000" pitchFamily="2" charset="-127"/>
                    <a:ea typeface="Apple SD Gothic Neo" panose="02000300000000000000" pitchFamily="2" charset="-127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5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pple SD Gothic Neo" panose="02000300000000000000" pitchFamily="2" charset="-127"/>
                    <a:ea typeface="Apple SD Gothic Neo" panose="02000300000000000000" pitchFamily="2" charset="-127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5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pple SD Gothic Neo" panose="02000300000000000000" pitchFamily="2" charset="-127"/>
                    <a:ea typeface="Apple SD Gothic Neo" panose="02000300000000000000" pitchFamily="2" charset="-127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5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pple SD Gothic Neo" panose="02000300000000000000" pitchFamily="2" charset="-127"/>
                    <a:ea typeface="Apple SD Gothic Neo" panose="02000300000000000000" pitchFamily="2" charset="-127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dirty="0"/>
                  <a:t>ViT-S</a:t>
                </a:r>
                <a:r>
                  <a:rPr lang="ko-KR" altLang="en-US" dirty="0"/>
                  <a:t>를 보니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모든 </a:t>
                </a:r>
                <a:r>
                  <a:rPr lang="en-US" altLang="ko-KR" dirty="0"/>
                  <a:t>layer</a:t>
                </a:r>
                <a:r>
                  <a:rPr lang="ko-KR" altLang="en-US" dirty="0"/>
                  <a:t>가 같은 수의 </a:t>
                </a:r>
                <a:r>
                  <a:rPr lang="en-US" altLang="ko-KR" dirty="0"/>
                  <a:t>group </a:t>
                </a:r>
                <a:r>
                  <a:rPr lang="ko-KR" altLang="en-US" dirty="0"/>
                  <a:t>분류를 요구하지 않을 수 있음</a:t>
                </a:r>
                <a:r>
                  <a:rPr lang="en-US" altLang="ko-KR" dirty="0"/>
                  <a:t>.</a:t>
                </a:r>
              </a:p>
              <a:p>
                <a:pPr lvl="1"/>
                <a:r>
                  <a:rPr lang="ko-KR" altLang="en-US" dirty="0"/>
                  <a:t>세로축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>
                        <a:latin typeface="Cambria Math" panose="02040503050406030204" pitchFamily="18" charset="0"/>
                      </a:rPr>
                      <m:t>m</m:t>
                    </m:r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</a:rPr>
                      <m:t>ax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1">
                                <a:latin typeface="Cambria Math" panose="02040503050406030204" pitchFamily="18" charset="0"/>
                              </a:rPr>
                              <m:t>𝐗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</a:rPr>
                      <m:t>min</m:t>
                    </m:r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0" smtClean="0">
                            <a:latin typeface="Cambria Math" panose="02040503050406030204" pitchFamily="18" charset="0"/>
                          </a:rPr>
                          <m:t>𝐗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dirty="0"/>
                  <a:t> : </a:t>
                </a:r>
                <a:r>
                  <a:rPr lang="ko-KR" altLang="en-US" dirty="0"/>
                  <a:t>논문에서 정의한 </a:t>
                </a:r>
                <a:r>
                  <a:rPr lang="en-US" altLang="ko-KR" dirty="0"/>
                  <a:t>distance </a:t>
                </a:r>
                <a:r>
                  <a:rPr lang="ko-KR" altLang="en-US" dirty="0"/>
                  <a:t>수식의 변형</a:t>
                </a:r>
                <a:endParaRPr lang="en-US" altLang="ko-KR" dirty="0"/>
              </a:p>
              <a:p>
                <a:r>
                  <a:rPr lang="en-US" altLang="ko-KR" dirty="0"/>
                  <a:t>8</a:t>
                </a:r>
                <a:r>
                  <a:rPr lang="ko-KR" altLang="en-US" dirty="0"/>
                  <a:t>가지 보다 더 적은 수의 그룹으로 분류하는 것이 좋을 수 있다고 주장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및 실험함</a:t>
                </a:r>
                <a:r>
                  <a:rPr lang="en-US" altLang="ko-KR" dirty="0"/>
                  <a:t>.</a:t>
                </a:r>
              </a:p>
              <a:p>
                <a:pPr lvl="1"/>
                <a:r>
                  <a:rPr lang="en-US" altLang="ko-KR" dirty="0"/>
                  <a:t>l-</a:t>
                </a:r>
                <a:r>
                  <a:rPr lang="en-US" altLang="ko-KR" dirty="0" err="1"/>
                  <a:t>th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layer</a:t>
                </a:r>
                <a:r>
                  <a:rPr lang="ko-KR" altLang="en-US" dirty="0"/>
                  <a:t>를 제외하고 모델 전체를 양자화 했을 때를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endParaRPr lang="en-US" altLang="ko-KR" dirty="0"/>
              </a:p>
              <a:p>
                <a:pPr lvl="1"/>
                <a:r>
                  <a:rPr lang="en-US" altLang="ko-KR" dirty="0"/>
                  <a:t>l-</a:t>
                </a:r>
                <a:r>
                  <a:rPr lang="en-US" altLang="ko-KR" dirty="0" err="1"/>
                  <a:t>th</a:t>
                </a:r>
                <a:r>
                  <a:rPr lang="en-US" altLang="ko-KR" dirty="0"/>
                  <a:t> layer</a:t>
                </a:r>
                <a:r>
                  <a:rPr lang="ko-KR" altLang="en-US" dirty="0"/>
                  <a:t>까지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altLang="ko-KR" dirty="0"/>
                  <a:t> </a:t>
                </a:r>
                <a:r>
                  <a:rPr lang="ko-KR" altLang="en-US" dirty="0"/>
                  <a:t>개의 그룹으로 양자화 했을 때를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sup>
                    </m:sSubSup>
                  </m:oMath>
                </a14:m>
                <a:r>
                  <a:rPr lang="en-US" altLang="ko-KR" dirty="0"/>
                  <a:t> </a:t>
                </a:r>
                <a:endParaRPr lang="en-US" altLang="ko-KR" b="0" i="1" dirty="0">
                  <a:solidFill>
                    <a:srgbClr val="0070C0"/>
                  </a:solidFill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b="0" i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KD</m:t>
                        </m:r>
                      </m:sub>
                    </m:sSub>
                    <m:r>
                      <a:rPr lang="en-US" altLang="ko-KR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ko-KR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-KR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altLang="ko-KR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||</m:t>
                    </m:r>
                    <m:sSubSup>
                      <m:sSubSupPr>
                        <m:ctrlPr>
                          <a:rPr lang="en-US" altLang="ko-KR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-KR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  <m:sup>
                        <m:r>
                          <a:rPr lang="en-US" altLang="ko-KR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sup>
                    </m:sSubSup>
                    <m:r>
                      <a:rPr lang="en-US" altLang="ko-KR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dirty="0">
                    <a:solidFill>
                      <a:srgbClr val="0070C0"/>
                    </a:solidFill>
                  </a:rPr>
                  <a:t> </a:t>
                </a:r>
                <a:r>
                  <a:rPr lang="ko-KR" altLang="en-US" dirty="0"/>
                  <a:t>를 최소화 시키는 </a:t>
                </a:r>
                <a:r>
                  <a:rPr lang="ko-KR" altLang="en-US" dirty="0">
                    <a:solidFill>
                      <a:schemeClr val="tx1"/>
                    </a:solidFill>
                  </a:rPr>
                  <a:t>그룹 수 </a:t>
                </a:r>
                <a14:m>
                  <m:oMath xmlns:m="http://schemas.openxmlformats.org/officeDocument/2006/math">
                    <m:r>
                      <a:rPr lang="en-US" altLang="ko-KR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ko-KR" altLang="en-US" dirty="0"/>
                  <a:t>를 </a:t>
                </a:r>
                <a:r>
                  <a:rPr lang="en-US" altLang="ko-KR" dirty="0"/>
                  <a:t>l-</a:t>
                </a:r>
                <a:r>
                  <a:rPr lang="en-US" altLang="ko-KR" dirty="0" err="1"/>
                  <a:t>th</a:t>
                </a:r>
                <a:r>
                  <a:rPr lang="en-US" altLang="ko-KR" dirty="0"/>
                  <a:t> layer</a:t>
                </a:r>
                <a:r>
                  <a:rPr lang="ko-KR" altLang="en-US" dirty="0"/>
                  <a:t>의 그룹 수로 지정함</a:t>
                </a:r>
                <a:r>
                  <a:rPr lang="en-US" altLang="ko-KR" dirty="0"/>
                  <a:t>.</a:t>
                </a:r>
              </a:p>
            </p:txBody>
          </p:sp>
        </mc:Choice>
        <mc:Fallback xmlns="">
          <p:sp>
            <p:nvSpPr>
              <p:cNvPr id="8" name="내용 개체 틀 6">
                <a:extLst>
                  <a:ext uri="{FF2B5EF4-FFF2-40B4-BE49-F238E27FC236}">
                    <a16:creationId xmlns:a16="http://schemas.microsoft.com/office/drawing/2014/main" id="{6DF7A775-EA46-4072-A154-EDE2EED519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028" y="4185164"/>
                <a:ext cx="11238966" cy="2217116"/>
              </a:xfrm>
              <a:prstGeom prst="rect">
                <a:avLst/>
              </a:prstGeom>
              <a:blipFill>
                <a:blip r:embed="rId3"/>
                <a:stretch>
                  <a:fillRect l="-11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그림 2">
            <a:extLst>
              <a:ext uri="{FF2B5EF4-FFF2-40B4-BE49-F238E27FC236}">
                <a16:creationId xmlns:a16="http://schemas.microsoft.com/office/drawing/2014/main" id="{E9A057EE-7751-27D4-B146-B340575CBD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028" y="812065"/>
            <a:ext cx="5314267" cy="271136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FFAFA5A-545F-60D7-C99B-D32727A982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53707" y="864249"/>
            <a:ext cx="5184664" cy="2832363"/>
          </a:xfrm>
          <a:prstGeom prst="rect">
            <a:avLst/>
          </a:prstGeom>
        </p:spPr>
      </p:pic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B085047D-CB54-8419-4942-24A58127E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3088D-31C3-1E4B-B81E-E383EAC32679}" type="slidenum">
              <a:rPr lang="en-KR" smtClean="0"/>
              <a:pPr/>
              <a:t>18</a:t>
            </a:fld>
            <a:r>
              <a:rPr lang="en-KR"/>
              <a:t> / </a:t>
            </a:r>
            <a:r>
              <a:rPr lang="en-US"/>
              <a:t>27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34103337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83505D-902C-485B-D247-740885964A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29DB2F-5730-5214-6B78-7A1D510E4E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atinLnBrk="1">
              <a:spcBef>
                <a:spcPts val="1400"/>
              </a:spcBef>
              <a:spcAft>
                <a:spcPts val="800"/>
              </a:spcAft>
            </a:pPr>
            <a:r>
              <a:rPr lang="en-US" altLang="ko-KR" sz="1800" kern="100" dirty="0">
                <a:cs typeface="Apple SD Gothic Neo" panose="02000300000000000000" pitchFamily="2" charset="-127"/>
              </a:rPr>
              <a:t>Results - Accuracy</a:t>
            </a:r>
            <a:endParaRPr lang="ko-KR" altLang="ko-KR" sz="1800" b="1" kern="100" dirty="0">
              <a:effectLst/>
              <a:latin typeface="Apple SD Gothic Neo" panose="02000300000000000000" pitchFamily="2" charset="-127"/>
              <a:ea typeface="Apple SD Gothic Neo" panose="02000300000000000000" pitchFamily="2" charset="-127"/>
              <a:cs typeface="Apple SD Gothic Neo" panose="02000300000000000000" pitchFamily="2" charset="-127"/>
            </a:endParaRP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DACD47AF-A996-7E09-8852-E862DFA8520F}"/>
              </a:ext>
            </a:extLst>
          </p:cNvPr>
          <p:cNvSpPr txBox="1">
            <a:spLocks/>
          </p:cNvSpPr>
          <p:nvPr/>
        </p:nvSpPr>
        <p:spPr>
          <a:xfrm>
            <a:off x="2945962" y="681037"/>
            <a:ext cx="7207179" cy="55495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kumimoji="1" lang="en-US" altLang="ko-KR" sz="1600" dirty="0"/>
          </a:p>
        </p:txBody>
      </p:sp>
      <p:sp>
        <p:nvSpPr>
          <p:cNvPr id="8" name="내용 개체 틀 6">
            <a:extLst>
              <a:ext uri="{FF2B5EF4-FFF2-40B4-BE49-F238E27FC236}">
                <a16:creationId xmlns:a16="http://schemas.microsoft.com/office/drawing/2014/main" id="{13EE6EF1-3C9F-A747-A018-98B8D2019C49}"/>
              </a:ext>
            </a:extLst>
          </p:cNvPr>
          <p:cNvSpPr txBox="1">
            <a:spLocks/>
          </p:cNvSpPr>
          <p:nvPr/>
        </p:nvSpPr>
        <p:spPr>
          <a:xfrm>
            <a:off x="224028" y="5861196"/>
            <a:ext cx="11238966" cy="541083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기존 </a:t>
            </a:r>
            <a:r>
              <a:rPr lang="en-US" altLang="ko-KR" dirty="0"/>
              <a:t>[RepQ-ViT]</a:t>
            </a:r>
            <a:r>
              <a:rPr lang="ko-KR" altLang="en-US" dirty="0"/>
              <a:t>를 크게 상회하는 정확도 달성함</a:t>
            </a:r>
            <a:r>
              <a:rPr lang="en-US" altLang="ko-KR" dirty="0"/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2EF54A1-60ED-8DBC-7EF1-5DDACDA8FE9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39552"/>
          <a:stretch/>
        </p:blipFill>
        <p:spPr>
          <a:xfrm>
            <a:off x="131781" y="734933"/>
            <a:ext cx="8826461" cy="180087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A63E101-637A-612D-1174-54AE940FD96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78453"/>
          <a:stretch/>
        </p:blipFill>
        <p:spPr>
          <a:xfrm>
            <a:off x="131780" y="2573518"/>
            <a:ext cx="8826461" cy="64192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D57C34A-FC0D-3429-C430-CE1676723C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5572" y="3330745"/>
            <a:ext cx="7772400" cy="225991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4BCF5721-9661-0C42-F62E-ACE6510D8E6E}"/>
              </a:ext>
            </a:extLst>
          </p:cNvPr>
          <p:cNvSpPr/>
          <p:nvPr/>
        </p:nvSpPr>
        <p:spPr>
          <a:xfrm>
            <a:off x="3355942" y="2554376"/>
            <a:ext cx="4769963" cy="661067"/>
          </a:xfrm>
          <a:prstGeom prst="rect">
            <a:avLst/>
          </a:prstGeom>
          <a:solidFill>
            <a:schemeClr val="accent1">
              <a:alpha val="26100"/>
            </a:schemeClr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ABB110C-5188-1242-271E-578F43F74FF9}"/>
              </a:ext>
            </a:extLst>
          </p:cNvPr>
          <p:cNvSpPr/>
          <p:nvPr/>
        </p:nvSpPr>
        <p:spPr>
          <a:xfrm>
            <a:off x="6993117" y="5211755"/>
            <a:ext cx="4290768" cy="378900"/>
          </a:xfrm>
          <a:prstGeom prst="rect">
            <a:avLst/>
          </a:prstGeom>
          <a:solidFill>
            <a:schemeClr val="accent1">
              <a:alpha val="26100"/>
            </a:schemeClr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3" name="슬라이드 번호 개체 틀 12">
            <a:extLst>
              <a:ext uri="{FF2B5EF4-FFF2-40B4-BE49-F238E27FC236}">
                <a16:creationId xmlns:a16="http://schemas.microsoft.com/office/drawing/2014/main" id="{093382E0-DEDC-7400-3753-36A869804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3088D-31C3-1E4B-B81E-E383EAC32679}" type="slidenum">
              <a:rPr lang="en-KR" smtClean="0"/>
              <a:pPr/>
              <a:t>19</a:t>
            </a:fld>
            <a:r>
              <a:rPr lang="en-KR"/>
              <a:t> / </a:t>
            </a:r>
            <a:r>
              <a:rPr lang="en-US"/>
              <a:t>27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36339065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B101CE-C28B-83A2-CA08-64844BC959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8D7385-9F5A-3AA4-5DFA-4C2A9613EE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atinLnBrk="1">
              <a:spcBef>
                <a:spcPts val="1400"/>
              </a:spcBef>
              <a:spcAft>
                <a:spcPts val="800"/>
              </a:spcAft>
            </a:pPr>
            <a:r>
              <a:rPr lang="en-US" altLang="ko-KR" sz="1800" b="1" kern="100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  <a:cs typeface="Apple SD Gothic Neo" panose="02000300000000000000" pitchFamily="2" charset="-127"/>
              </a:rPr>
              <a:t>Background 1 -</a:t>
            </a:r>
            <a:r>
              <a:rPr lang="en-US" altLang="ko-KR" sz="1800" kern="100" dirty="0">
                <a:cs typeface="Apple SD Gothic Neo" panose="02000300000000000000" pitchFamily="2" charset="-127"/>
              </a:rPr>
              <a:t> Quantization granularity</a:t>
            </a:r>
            <a:endParaRPr lang="ko-KR" altLang="ko-KR" sz="1800" b="1" kern="100" dirty="0">
              <a:effectLst/>
              <a:latin typeface="Apple SD Gothic Neo" panose="02000300000000000000" pitchFamily="2" charset="-127"/>
              <a:ea typeface="Apple SD Gothic Neo" panose="02000300000000000000" pitchFamily="2" charset="-127"/>
              <a:cs typeface="Apple SD Gothic Neo" panose="02000300000000000000" pitchFamily="2" charset="-127"/>
            </a:endParaRP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0E71CDA8-35DE-8B25-9068-0E5D9F086D36}"/>
              </a:ext>
            </a:extLst>
          </p:cNvPr>
          <p:cNvSpPr txBox="1">
            <a:spLocks/>
          </p:cNvSpPr>
          <p:nvPr/>
        </p:nvSpPr>
        <p:spPr>
          <a:xfrm>
            <a:off x="2945962" y="681037"/>
            <a:ext cx="7207179" cy="55495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kumimoji="1" lang="en-US" altLang="ko-KR" sz="1600" dirty="0"/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D325F1F4-A31F-2C4A-A851-15AC2E2AB8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4028" y="852721"/>
            <a:ext cx="11743944" cy="5549558"/>
          </a:xfrm>
        </p:spPr>
        <p:txBody>
          <a:bodyPr>
            <a:normAutofit fontScale="70000" lnSpcReduction="20000"/>
          </a:bodyPr>
          <a:lstStyle/>
          <a:p>
            <a:r>
              <a:rPr lang="en-US" altLang="ko-KR" dirty="0"/>
              <a:t>Layer-wise</a:t>
            </a:r>
            <a:r>
              <a:rPr lang="ko-KR" altLang="en-US" dirty="0"/>
              <a:t> 양자화</a:t>
            </a:r>
            <a:endParaRPr lang="en-US" altLang="ko-KR" dirty="0"/>
          </a:p>
          <a:p>
            <a:pPr lvl="1"/>
            <a:r>
              <a:rPr lang="ko-KR" altLang="en-US" dirty="0"/>
              <a:t>장점 </a:t>
            </a:r>
            <a:r>
              <a:rPr lang="en-US" altLang="ko-KR" dirty="0"/>
              <a:t>: activation</a:t>
            </a:r>
            <a:r>
              <a:rPr lang="ko-KR" altLang="en-US" dirty="0"/>
              <a:t> 한 개에 </a:t>
            </a:r>
            <a:r>
              <a:rPr lang="en-US" altLang="ko-KR" dirty="0"/>
              <a:t>scaler</a:t>
            </a:r>
            <a:r>
              <a:rPr lang="ko-KR" altLang="en-US" dirty="0"/>
              <a:t> 한 개라서</a:t>
            </a:r>
            <a:r>
              <a:rPr lang="en-US" altLang="ko-KR" dirty="0"/>
              <a:t>, computational overhead</a:t>
            </a:r>
            <a:r>
              <a:rPr lang="ko-KR" altLang="en-US" dirty="0"/>
              <a:t>가 적은 편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단점 </a:t>
            </a:r>
            <a:r>
              <a:rPr lang="en-US" altLang="ko-KR" dirty="0"/>
              <a:t>:</a:t>
            </a:r>
            <a:r>
              <a:rPr lang="ko-KR" altLang="en-US" dirty="0"/>
              <a:t> 하나의 </a:t>
            </a:r>
            <a:r>
              <a:rPr lang="en-US" altLang="ko-KR" dirty="0"/>
              <a:t>scaler</a:t>
            </a:r>
            <a:r>
              <a:rPr lang="ko-KR" altLang="en-US" dirty="0"/>
              <a:t>를 모든 채널에서 공유하기 때문에</a:t>
            </a:r>
            <a:r>
              <a:rPr lang="en-US" altLang="ko-KR" dirty="0"/>
              <a:t>, </a:t>
            </a:r>
            <a:r>
              <a:rPr lang="ko-KR" altLang="en-US" dirty="0"/>
              <a:t>분포에 따라 오차 발생 가능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   </a:t>
            </a:r>
            <a:r>
              <a:rPr lang="ko-KR" altLang="en-US" dirty="0"/>
              <a:t>이 </a:t>
            </a:r>
            <a:r>
              <a:rPr lang="ko-KR" altLang="en-US" dirty="0" err="1"/>
              <a:t>텐서가</a:t>
            </a:r>
            <a:r>
              <a:rPr lang="ko-KR" altLang="en-US" dirty="0"/>
              <a:t> 양자화 대상이라고 할 때</a:t>
            </a:r>
            <a:r>
              <a:rPr lang="en-US" altLang="ko-KR" dirty="0"/>
              <a:t>	</a:t>
            </a:r>
            <a:r>
              <a:rPr lang="ko-KR" altLang="en-US" dirty="0"/>
              <a:t> </a:t>
            </a:r>
            <a:r>
              <a:rPr lang="en-US" altLang="ko-KR" dirty="0"/>
              <a:t>			Layer-wise : </a:t>
            </a:r>
            <a:r>
              <a:rPr lang="ko-KR" altLang="en-US" dirty="0"/>
              <a:t>이 </a:t>
            </a:r>
            <a:r>
              <a:rPr lang="ko-KR" altLang="en-US" dirty="0" err="1"/>
              <a:t>텐서에</a:t>
            </a:r>
            <a:r>
              <a:rPr lang="ko-KR" altLang="en-US" dirty="0"/>
              <a:t> </a:t>
            </a:r>
            <a:r>
              <a:rPr lang="en-US" altLang="ko-KR" dirty="0"/>
              <a:t>scaler 1</a:t>
            </a:r>
            <a:r>
              <a:rPr lang="ko-KR" altLang="en-US" dirty="0"/>
              <a:t>개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								Channel-wise : </a:t>
            </a:r>
            <a:r>
              <a:rPr lang="ko-KR" altLang="en-US" dirty="0"/>
              <a:t>채널마다 </a:t>
            </a:r>
            <a:r>
              <a:rPr lang="en-US" altLang="ko-KR" dirty="0"/>
              <a:t>scaler 1</a:t>
            </a:r>
            <a:r>
              <a:rPr lang="ko-KR" altLang="en-US" dirty="0"/>
              <a:t>개 씩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r>
              <a:rPr lang="en-US" altLang="ko-KR" dirty="0"/>
              <a:t>Channel-wise </a:t>
            </a:r>
            <a:r>
              <a:rPr lang="ko-KR" altLang="en-US" dirty="0"/>
              <a:t>양자화</a:t>
            </a:r>
            <a:endParaRPr lang="en-US" altLang="ko-KR" dirty="0"/>
          </a:p>
          <a:p>
            <a:pPr lvl="1"/>
            <a:r>
              <a:rPr lang="ko-KR" altLang="en-US" dirty="0"/>
              <a:t>장점 </a:t>
            </a:r>
            <a:r>
              <a:rPr lang="en-US" altLang="ko-KR" dirty="0"/>
              <a:t>: </a:t>
            </a:r>
            <a:r>
              <a:rPr lang="ko-KR" altLang="en-US" dirty="0"/>
              <a:t>위의 단점을 어느정도 완화 가능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단점 </a:t>
            </a:r>
            <a:r>
              <a:rPr lang="en-US" altLang="ko-KR" dirty="0"/>
              <a:t>: activation </a:t>
            </a:r>
            <a:r>
              <a:rPr lang="ko-KR" altLang="en-US" dirty="0"/>
              <a:t>한 개에 </a:t>
            </a:r>
            <a:r>
              <a:rPr lang="en-US" altLang="ko-KR" dirty="0"/>
              <a:t>scaler</a:t>
            </a:r>
            <a:r>
              <a:rPr lang="ko-KR" altLang="en-US" dirty="0"/>
              <a:t>가 </a:t>
            </a:r>
            <a:r>
              <a:rPr lang="en-US" altLang="ko-KR" dirty="0"/>
              <a:t>“</a:t>
            </a:r>
            <a:r>
              <a:rPr lang="ko-KR" altLang="en-US" dirty="0"/>
              <a:t>채널</a:t>
            </a:r>
            <a:r>
              <a:rPr lang="en-US" altLang="ko-KR" dirty="0"/>
              <a:t> </a:t>
            </a:r>
            <a:r>
              <a:rPr lang="ko-KR" altLang="en-US" dirty="0"/>
              <a:t>길이의 벡터</a:t>
            </a:r>
            <a:r>
              <a:rPr lang="en-US" altLang="ko-KR" dirty="0"/>
              <a:t>” </a:t>
            </a:r>
            <a:r>
              <a:rPr lang="ko-KR" altLang="en-US" dirty="0"/>
              <a:t>한 개라서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computational overhead</a:t>
            </a:r>
            <a:r>
              <a:rPr lang="ko-KR" altLang="en-US" dirty="0"/>
              <a:t>가 비교적 큼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DBF01C12-28EA-D842-E37C-2803DC77AA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119" y="2573400"/>
            <a:ext cx="2159000" cy="2108200"/>
          </a:xfrm>
          <a:prstGeom prst="rect">
            <a:avLst/>
          </a:prstGeom>
        </p:spPr>
      </p:pic>
      <p:sp>
        <p:nvSpPr>
          <p:cNvPr id="15" name="슬라이드 번호 개체 틀 14">
            <a:extLst>
              <a:ext uri="{FF2B5EF4-FFF2-40B4-BE49-F238E27FC236}">
                <a16:creationId xmlns:a16="http://schemas.microsoft.com/office/drawing/2014/main" id="{CE637CE5-1673-600B-538C-24FD30095B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3088D-31C3-1E4B-B81E-E383EAC32679}" type="slidenum">
              <a:rPr lang="en-KR" smtClean="0"/>
              <a:pPr/>
              <a:t>2</a:t>
            </a:fld>
            <a:r>
              <a:rPr lang="en-KR"/>
              <a:t> / </a:t>
            </a:r>
            <a:r>
              <a:rPr lang="en-US"/>
              <a:t>27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18440097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B33FD7-28DC-22BB-D970-610780ED67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6C1248-A719-B14C-156C-394915239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atinLnBrk="1">
              <a:spcBef>
                <a:spcPts val="1400"/>
              </a:spcBef>
              <a:spcAft>
                <a:spcPts val="800"/>
              </a:spcAft>
            </a:pPr>
            <a:r>
              <a:rPr lang="en-US" altLang="ko-KR" sz="1800" kern="100" dirty="0">
                <a:cs typeface="Apple SD Gothic Neo" panose="02000300000000000000" pitchFamily="2" charset="-127"/>
              </a:rPr>
              <a:t>Results - Accuracy</a:t>
            </a:r>
            <a:endParaRPr lang="ko-KR" altLang="ko-KR" sz="1800" b="1" kern="100" dirty="0">
              <a:effectLst/>
              <a:latin typeface="Apple SD Gothic Neo" panose="02000300000000000000" pitchFamily="2" charset="-127"/>
              <a:ea typeface="Apple SD Gothic Neo" panose="02000300000000000000" pitchFamily="2" charset="-127"/>
              <a:cs typeface="Apple SD Gothic Neo" panose="02000300000000000000" pitchFamily="2" charset="-127"/>
            </a:endParaRP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045D0D8F-5864-BF61-D256-CC93355B8251}"/>
              </a:ext>
            </a:extLst>
          </p:cNvPr>
          <p:cNvSpPr txBox="1">
            <a:spLocks/>
          </p:cNvSpPr>
          <p:nvPr/>
        </p:nvSpPr>
        <p:spPr>
          <a:xfrm>
            <a:off x="2945962" y="681037"/>
            <a:ext cx="7207179" cy="55495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kumimoji="1" lang="en-US" altLang="ko-KR" sz="1600" dirty="0"/>
          </a:p>
        </p:txBody>
      </p:sp>
      <p:sp>
        <p:nvSpPr>
          <p:cNvPr id="8" name="내용 개체 틀 6">
            <a:extLst>
              <a:ext uri="{FF2B5EF4-FFF2-40B4-BE49-F238E27FC236}">
                <a16:creationId xmlns:a16="http://schemas.microsoft.com/office/drawing/2014/main" id="{8C9A9141-07D6-DAEE-84CE-F4E12A81E2F6}"/>
              </a:ext>
            </a:extLst>
          </p:cNvPr>
          <p:cNvSpPr txBox="1">
            <a:spLocks/>
          </p:cNvSpPr>
          <p:nvPr/>
        </p:nvSpPr>
        <p:spPr>
          <a:xfrm>
            <a:off x="224028" y="5184742"/>
            <a:ext cx="11238966" cy="121753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두 </a:t>
            </a:r>
            <a:r>
              <a:rPr lang="en-US" altLang="ko-KR" dirty="0"/>
              <a:t>activation type</a:t>
            </a:r>
            <a:r>
              <a:rPr lang="ko-KR" altLang="en-US" dirty="0"/>
              <a:t>에 대해</a:t>
            </a:r>
            <a:r>
              <a:rPr lang="en-US" altLang="ko-KR" dirty="0"/>
              <a:t>,</a:t>
            </a:r>
            <a:r>
              <a:rPr lang="ko-KR" altLang="en-US" dirty="0"/>
              <a:t> 독립적으로 정확도 향상 기여함</a:t>
            </a:r>
            <a:endParaRPr lang="en-US" altLang="ko-KR" dirty="0"/>
          </a:p>
          <a:p>
            <a:pPr lvl="1"/>
            <a:r>
              <a:rPr lang="en-US" altLang="ko-KR" dirty="0"/>
              <a:t>FC layer</a:t>
            </a:r>
            <a:r>
              <a:rPr lang="ko-KR" altLang="en-US" dirty="0"/>
              <a:t>와 </a:t>
            </a:r>
            <a:r>
              <a:rPr lang="en-US" altLang="ko-KR" dirty="0"/>
              <a:t>softmax</a:t>
            </a:r>
            <a:r>
              <a:rPr lang="ko-KR" altLang="en-US" dirty="0"/>
              <a:t>의 </a:t>
            </a:r>
            <a:r>
              <a:rPr lang="en-US" altLang="ko-KR" dirty="0"/>
              <a:t>activation</a:t>
            </a:r>
            <a:r>
              <a:rPr lang="ko-KR" altLang="en-US" dirty="0"/>
              <a:t>에서 채널 간 분포 불균형이 상당하다는 것을 의미</a:t>
            </a:r>
            <a:r>
              <a:rPr lang="en-US" altLang="ko-KR" dirty="0"/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E5138EB-AB0F-DD59-403B-660294F0C48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24484"/>
          <a:stretch/>
        </p:blipFill>
        <p:spPr>
          <a:xfrm>
            <a:off x="2635250" y="782348"/>
            <a:ext cx="6921500" cy="3318313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6BC83ABD-37C3-9CD3-D3C3-10DC1B1FAC7B}"/>
              </a:ext>
            </a:extLst>
          </p:cNvPr>
          <p:cNvSpPr/>
          <p:nvPr/>
        </p:nvSpPr>
        <p:spPr>
          <a:xfrm>
            <a:off x="3355942" y="3820847"/>
            <a:ext cx="5319633" cy="279814"/>
          </a:xfrm>
          <a:prstGeom prst="rect">
            <a:avLst/>
          </a:prstGeom>
          <a:solidFill>
            <a:schemeClr val="accent1">
              <a:alpha val="26100"/>
            </a:schemeClr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C194C08A-8E72-1511-F468-13A8B96D5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3088D-31C3-1E4B-B81E-E383EAC32679}" type="slidenum">
              <a:rPr lang="en-KR" smtClean="0"/>
              <a:pPr/>
              <a:t>20</a:t>
            </a:fld>
            <a:r>
              <a:rPr lang="en-KR"/>
              <a:t> / </a:t>
            </a:r>
            <a:r>
              <a:rPr lang="en-US"/>
              <a:t>27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6436953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8D9FDE-B312-8CA3-1177-D9AC87DAE6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2B7DC0-F088-3FD7-2551-4C418B45E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atinLnBrk="1">
              <a:spcBef>
                <a:spcPts val="1400"/>
              </a:spcBef>
              <a:spcAft>
                <a:spcPts val="800"/>
              </a:spcAft>
            </a:pPr>
            <a:r>
              <a:rPr lang="en-US" altLang="ko-KR" sz="1800" kern="100" dirty="0">
                <a:cs typeface="Apple SD Gothic Neo" panose="02000300000000000000" pitchFamily="2" charset="-127"/>
              </a:rPr>
              <a:t>Results - Accuracy</a:t>
            </a:r>
            <a:endParaRPr lang="ko-KR" altLang="ko-KR" sz="1800" b="1" kern="100" dirty="0">
              <a:effectLst/>
              <a:latin typeface="Apple SD Gothic Neo" panose="02000300000000000000" pitchFamily="2" charset="-127"/>
              <a:ea typeface="Apple SD Gothic Neo" panose="02000300000000000000" pitchFamily="2" charset="-127"/>
              <a:cs typeface="Apple SD Gothic Neo" panose="02000300000000000000" pitchFamily="2" charset="-127"/>
            </a:endParaRP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8DD1B8EF-1654-BD3C-AF83-482B364F590F}"/>
              </a:ext>
            </a:extLst>
          </p:cNvPr>
          <p:cNvSpPr txBox="1">
            <a:spLocks/>
          </p:cNvSpPr>
          <p:nvPr/>
        </p:nvSpPr>
        <p:spPr>
          <a:xfrm>
            <a:off x="2945962" y="681037"/>
            <a:ext cx="7207179" cy="55495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kumimoji="1" lang="en-US" altLang="ko-KR" sz="1600" dirty="0"/>
          </a:p>
        </p:txBody>
      </p:sp>
      <p:sp>
        <p:nvSpPr>
          <p:cNvPr id="8" name="내용 개체 틀 6">
            <a:extLst>
              <a:ext uri="{FF2B5EF4-FFF2-40B4-BE49-F238E27FC236}">
                <a16:creationId xmlns:a16="http://schemas.microsoft.com/office/drawing/2014/main" id="{5FF12C42-EF6F-4B46-1FCF-BD862F2C1F12}"/>
              </a:ext>
            </a:extLst>
          </p:cNvPr>
          <p:cNvSpPr txBox="1">
            <a:spLocks/>
          </p:cNvSpPr>
          <p:nvPr/>
        </p:nvSpPr>
        <p:spPr>
          <a:xfrm>
            <a:off x="224028" y="5184742"/>
            <a:ext cx="11238966" cy="1217537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FC layer</a:t>
            </a:r>
            <a:r>
              <a:rPr lang="ko-KR" altLang="en-US" dirty="0"/>
              <a:t>의 </a:t>
            </a:r>
            <a:r>
              <a:rPr lang="en-US" altLang="ko-KR" dirty="0"/>
              <a:t>activation</a:t>
            </a:r>
            <a:r>
              <a:rPr lang="ko-KR" altLang="en-US" dirty="0"/>
              <a:t>에 대한 </a:t>
            </a:r>
            <a:r>
              <a:rPr lang="en-US" altLang="ko-KR" dirty="0"/>
              <a:t>group-wise </a:t>
            </a:r>
            <a:r>
              <a:rPr lang="ko-KR" altLang="en-US" dirty="0"/>
              <a:t>양자화 비교</a:t>
            </a:r>
            <a:endParaRPr lang="en-US" altLang="ko-KR" dirty="0"/>
          </a:p>
          <a:p>
            <a:pPr lvl="1"/>
            <a:r>
              <a:rPr lang="ko-KR" altLang="en-US" dirty="0"/>
              <a:t>기존 </a:t>
            </a:r>
            <a:r>
              <a:rPr lang="en-US" altLang="ko-KR" dirty="0"/>
              <a:t>: FC layer</a:t>
            </a:r>
            <a:r>
              <a:rPr lang="ko-KR" altLang="en-US" dirty="0"/>
              <a:t>의 </a:t>
            </a:r>
            <a:r>
              <a:rPr lang="en-US" altLang="ko-KR" dirty="0"/>
              <a:t>activation</a:t>
            </a:r>
            <a:r>
              <a:rPr lang="ko-KR" altLang="en-US" dirty="0"/>
              <a:t>들을 </a:t>
            </a:r>
            <a:r>
              <a:rPr lang="en-US" altLang="ko-KR" dirty="0"/>
              <a:t>group-wise</a:t>
            </a:r>
            <a:r>
              <a:rPr lang="ko-KR" altLang="en-US" dirty="0"/>
              <a:t>로 양자화 할 때</a:t>
            </a:r>
            <a:r>
              <a:rPr lang="en-US" altLang="ko-KR" dirty="0"/>
              <a:t>, </a:t>
            </a:r>
            <a:r>
              <a:rPr lang="ko-KR" altLang="en-US" dirty="0"/>
              <a:t>고정된 그룹을 이용함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b="1" dirty="0"/>
              <a:t>Instance-aware : </a:t>
            </a:r>
            <a:r>
              <a:rPr lang="ko-KR" altLang="en-US" b="1" dirty="0"/>
              <a:t>추론 시</a:t>
            </a:r>
            <a:r>
              <a:rPr lang="en-US" altLang="ko-KR" b="1" dirty="0"/>
              <a:t>,</a:t>
            </a:r>
            <a:r>
              <a:rPr lang="ko-KR" altLang="en-US" b="1" dirty="0"/>
              <a:t> 동적으로 그룹을 할당한 것이 </a:t>
            </a:r>
            <a:r>
              <a:rPr lang="ko-KR" altLang="en-US" dirty="0"/>
              <a:t>정확도 향상에 기여함</a:t>
            </a:r>
            <a:r>
              <a:rPr lang="en-US" altLang="ko-KR" dirty="0"/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979977D-8134-88C1-33A0-9EFD5E60EE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0031" y="768446"/>
            <a:ext cx="6832600" cy="35306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7F71536A-6FAB-7A14-4BB3-B08F73212D51}"/>
              </a:ext>
            </a:extLst>
          </p:cNvPr>
          <p:cNvSpPr/>
          <p:nvPr/>
        </p:nvSpPr>
        <p:spPr>
          <a:xfrm>
            <a:off x="2677213" y="3923030"/>
            <a:ext cx="6547560" cy="279814"/>
          </a:xfrm>
          <a:prstGeom prst="rect">
            <a:avLst/>
          </a:prstGeom>
          <a:solidFill>
            <a:schemeClr val="accent1">
              <a:alpha val="26100"/>
            </a:schemeClr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7D886D5-AD1E-5AF9-3495-1E28F3D59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3088D-31C3-1E4B-B81E-E383EAC32679}" type="slidenum">
              <a:rPr lang="en-KR" smtClean="0"/>
              <a:pPr/>
              <a:t>21</a:t>
            </a:fld>
            <a:r>
              <a:rPr lang="en-KR"/>
              <a:t> / </a:t>
            </a:r>
            <a:r>
              <a:rPr lang="en-US"/>
              <a:t>27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32429980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6D54A8-FE5E-4206-F8BD-FD9A989616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013833-D7AB-29D0-ECA1-038A91B75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atinLnBrk="1">
              <a:spcBef>
                <a:spcPts val="1400"/>
              </a:spcBef>
              <a:spcAft>
                <a:spcPts val="800"/>
              </a:spcAft>
            </a:pPr>
            <a:r>
              <a:rPr lang="en-US" altLang="ko-KR" sz="1800" kern="100" dirty="0">
                <a:cs typeface="Apple SD Gothic Neo" panose="02000300000000000000" pitchFamily="2" charset="-127"/>
              </a:rPr>
              <a:t>Results - Group size allocation</a:t>
            </a:r>
            <a:endParaRPr lang="ko-KR" altLang="ko-KR" sz="1800" b="1" kern="100" dirty="0">
              <a:effectLst/>
              <a:latin typeface="Apple SD Gothic Neo" panose="02000300000000000000" pitchFamily="2" charset="-127"/>
              <a:ea typeface="Apple SD Gothic Neo" panose="02000300000000000000" pitchFamily="2" charset="-127"/>
              <a:cs typeface="Apple SD Gothic Neo" panose="02000300000000000000" pitchFamily="2" charset="-127"/>
            </a:endParaRP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A8AD0D73-2968-25DF-4DC7-1240B154BA94}"/>
              </a:ext>
            </a:extLst>
          </p:cNvPr>
          <p:cNvSpPr txBox="1">
            <a:spLocks/>
          </p:cNvSpPr>
          <p:nvPr/>
        </p:nvSpPr>
        <p:spPr>
          <a:xfrm>
            <a:off x="2945962" y="681037"/>
            <a:ext cx="7207179" cy="55495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kumimoji="1" lang="en-US" altLang="ko-KR" sz="1600" dirty="0"/>
          </a:p>
        </p:txBody>
      </p:sp>
      <p:sp>
        <p:nvSpPr>
          <p:cNvPr id="8" name="내용 개체 틀 6">
            <a:extLst>
              <a:ext uri="{FF2B5EF4-FFF2-40B4-BE49-F238E27FC236}">
                <a16:creationId xmlns:a16="http://schemas.microsoft.com/office/drawing/2014/main" id="{29B8EB84-A847-8902-ACA0-92220FAFC243}"/>
              </a:ext>
            </a:extLst>
          </p:cNvPr>
          <p:cNvSpPr txBox="1">
            <a:spLocks/>
          </p:cNvSpPr>
          <p:nvPr/>
        </p:nvSpPr>
        <p:spPr>
          <a:xfrm>
            <a:off x="224028" y="4637988"/>
            <a:ext cx="11238966" cy="1764291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본 논문에서 제시하는 방법을 적용한 </a:t>
            </a:r>
            <a:r>
              <a:rPr lang="en-US" altLang="ko-KR" dirty="0"/>
              <a:t>activation</a:t>
            </a:r>
            <a:r>
              <a:rPr lang="ko-KR" altLang="en-US" dirty="0"/>
              <a:t>을 시각화한 것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 err="1"/>
              <a:t>DeiT</a:t>
            </a:r>
            <a:r>
              <a:rPr lang="en-US" altLang="ko-KR" dirty="0"/>
              <a:t>-S</a:t>
            </a:r>
            <a:r>
              <a:rPr lang="ko-KR" altLang="en-US" dirty="0"/>
              <a:t>의 </a:t>
            </a:r>
            <a:r>
              <a:rPr lang="en-US" altLang="ko-KR" dirty="0"/>
              <a:t>activations</a:t>
            </a:r>
            <a:r>
              <a:rPr lang="ko-KR" altLang="en-US" dirty="0"/>
              <a:t>와 </a:t>
            </a:r>
            <a:r>
              <a:rPr lang="en-US" altLang="ko-KR" dirty="0"/>
              <a:t>attentions</a:t>
            </a:r>
          </a:p>
          <a:p>
            <a:pPr lvl="1"/>
            <a:r>
              <a:rPr lang="ko-KR" altLang="en-US" dirty="0"/>
              <a:t>시각화를 위해서 값들을 정렬했을 뿐</a:t>
            </a:r>
            <a:r>
              <a:rPr lang="en-US" altLang="ko-KR" dirty="0"/>
              <a:t>, </a:t>
            </a:r>
            <a:r>
              <a:rPr lang="ko-KR" altLang="en-US" dirty="0"/>
              <a:t>실제 순서는 다름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분포 특성이 비슷한 </a:t>
            </a:r>
            <a:r>
              <a:rPr lang="en-US" altLang="ko-KR" dirty="0"/>
              <a:t>activation</a:t>
            </a:r>
            <a:r>
              <a:rPr lang="ko-KR" altLang="en-US" dirty="0"/>
              <a:t> 끼리 그룹화 된 모습을 확인할 수 있음</a:t>
            </a:r>
            <a:r>
              <a:rPr lang="en-US" altLang="ko-KR" dirty="0"/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1343D31-0CD0-98D1-DAD9-FDB9FB5FF44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5044" b="3958"/>
          <a:stretch/>
        </p:blipFill>
        <p:spPr>
          <a:xfrm>
            <a:off x="2224223" y="1125716"/>
            <a:ext cx="7238575" cy="2931617"/>
          </a:xfrm>
          <a:prstGeom prst="rect">
            <a:avLst/>
          </a:prstGeom>
        </p:spPr>
      </p:pic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8F25B46-F1DB-4E5F-054F-0A29E5A52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3088D-31C3-1E4B-B81E-E383EAC32679}" type="slidenum">
              <a:rPr lang="en-KR" smtClean="0"/>
              <a:pPr/>
              <a:t>22</a:t>
            </a:fld>
            <a:r>
              <a:rPr lang="en-KR"/>
              <a:t> / </a:t>
            </a:r>
            <a:r>
              <a:rPr lang="en-US"/>
              <a:t>27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34207320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55BBEF-94A3-5735-4A55-A9B2BD0D96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96E02D-AA33-E7D8-6460-2A4ABB5C0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atinLnBrk="1">
              <a:spcBef>
                <a:spcPts val="1400"/>
              </a:spcBef>
              <a:spcAft>
                <a:spcPts val="800"/>
              </a:spcAft>
            </a:pPr>
            <a:r>
              <a:rPr lang="en-US" altLang="ko-KR" sz="1800" kern="100" dirty="0">
                <a:cs typeface="Apple SD Gothic Neo" panose="02000300000000000000" pitchFamily="2" charset="-127"/>
              </a:rPr>
              <a:t>Conclusion</a:t>
            </a:r>
            <a:endParaRPr lang="ko-KR" altLang="ko-KR" sz="1800" b="1" kern="100" dirty="0">
              <a:effectLst/>
              <a:latin typeface="Apple SD Gothic Neo" panose="02000300000000000000" pitchFamily="2" charset="-127"/>
              <a:ea typeface="Apple SD Gothic Neo" panose="02000300000000000000" pitchFamily="2" charset="-127"/>
              <a:cs typeface="Apple SD Gothic Neo" panose="02000300000000000000" pitchFamily="2" charset="-127"/>
            </a:endParaRP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6EDDE53B-8751-071B-2B69-8F1EF4E71BB0}"/>
              </a:ext>
            </a:extLst>
          </p:cNvPr>
          <p:cNvSpPr txBox="1">
            <a:spLocks/>
          </p:cNvSpPr>
          <p:nvPr/>
        </p:nvSpPr>
        <p:spPr>
          <a:xfrm>
            <a:off x="2945962" y="681037"/>
            <a:ext cx="7207179" cy="55495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kumimoji="1" lang="en-US" altLang="ko-KR" sz="1600" dirty="0"/>
          </a:p>
        </p:txBody>
      </p:sp>
      <p:sp>
        <p:nvSpPr>
          <p:cNvPr id="8" name="내용 개체 틀 6">
            <a:extLst>
              <a:ext uri="{FF2B5EF4-FFF2-40B4-BE49-F238E27FC236}">
                <a16:creationId xmlns:a16="http://schemas.microsoft.com/office/drawing/2014/main" id="{0EBBF2E5-63FA-D03F-B465-09B69D2BBF8F}"/>
              </a:ext>
            </a:extLst>
          </p:cNvPr>
          <p:cNvSpPr txBox="1">
            <a:spLocks/>
          </p:cNvSpPr>
          <p:nvPr/>
        </p:nvSpPr>
        <p:spPr>
          <a:xfrm>
            <a:off x="224028" y="4609707"/>
            <a:ext cx="11238966" cy="1792572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err="1"/>
              <a:t>ViT</a:t>
            </a:r>
            <a:r>
              <a:rPr lang="ko-KR" altLang="en-US" dirty="0"/>
              <a:t>의 여러 </a:t>
            </a:r>
            <a:r>
              <a:rPr lang="en-US" altLang="ko-KR" dirty="0"/>
              <a:t>activation</a:t>
            </a:r>
            <a:r>
              <a:rPr lang="ko-KR" altLang="en-US" dirty="0"/>
              <a:t>에서 채널 간 분포 </a:t>
            </a:r>
            <a:r>
              <a:rPr lang="ko-KR" altLang="en-US" dirty="0" err="1"/>
              <a:t>불균일로</a:t>
            </a:r>
            <a:r>
              <a:rPr lang="ko-KR" altLang="en-US" dirty="0"/>
              <a:t> 인한 양자화 오차를 완화하기 위해</a:t>
            </a:r>
            <a:r>
              <a:rPr lang="en-US" altLang="ko-KR" dirty="0"/>
              <a:t> </a:t>
            </a:r>
            <a:r>
              <a:rPr lang="en-US" altLang="ko-KR" b="1" dirty="0"/>
              <a:t>Group-wise </a:t>
            </a:r>
            <a:r>
              <a:rPr lang="ko-KR" altLang="en-US" b="1" dirty="0"/>
              <a:t>양자화</a:t>
            </a:r>
            <a:r>
              <a:rPr lang="ko-KR" altLang="en-US" dirty="0"/>
              <a:t>를 적용함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더불어 </a:t>
            </a:r>
            <a:r>
              <a:rPr lang="en-US" altLang="ko-KR" dirty="0"/>
              <a:t>Static group-wise</a:t>
            </a:r>
            <a:r>
              <a:rPr lang="ko-KR" altLang="en-US" dirty="0"/>
              <a:t>가 가지는 한계를 지적하며</a:t>
            </a:r>
            <a:r>
              <a:rPr lang="en-US" altLang="ko-KR" dirty="0"/>
              <a:t>, </a:t>
            </a:r>
            <a:r>
              <a:rPr lang="en-US" altLang="ko-KR" b="1" dirty="0"/>
              <a:t>Dynamic group-wise</a:t>
            </a:r>
            <a:r>
              <a:rPr lang="ko-KR" altLang="en-US" dirty="0"/>
              <a:t>를 이용해서 기존 </a:t>
            </a:r>
            <a:r>
              <a:rPr lang="en-US" altLang="ko-KR" dirty="0" err="1"/>
              <a:t>SoTA</a:t>
            </a:r>
            <a:r>
              <a:rPr lang="ko-KR" altLang="en-US" dirty="0"/>
              <a:t>를 크게 상회함</a:t>
            </a:r>
            <a:endParaRPr lang="en-US" altLang="ko-KR" dirty="0"/>
          </a:p>
          <a:p>
            <a:r>
              <a:rPr lang="en-US" altLang="ko-KR" dirty="0"/>
              <a:t>Classifier</a:t>
            </a:r>
            <a:r>
              <a:rPr lang="ko-KR" altLang="en-US" dirty="0"/>
              <a:t> 뿐만 아니라</a:t>
            </a:r>
            <a:r>
              <a:rPr lang="en-US" altLang="ko-KR" dirty="0"/>
              <a:t>, </a:t>
            </a:r>
            <a:r>
              <a:rPr lang="en-US" altLang="ko-KR" dirty="0" err="1"/>
              <a:t>ViT</a:t>
            </a:r>
            <a:r>
              <a:rPr lang="en-US" altLang="ko-KR" dirty="0"/>
              <a:t> </a:t>
            </a:r>
            <a:r>
              <a:rPr lang="ko-KR" altLang="en-US" dirty="0"/>
              <a:t>기반 </a:t>
            </a:r>
            <a:r>
              <a:rPr lang="en-US" altLang="ko-KR" dirty="0"/>
              <a:t>Detector</a:t>
            </a:r>
            <a:r>
              <a:rPr lang="ko-KR" altLang="en-US" dirty="0"/>
              <a:t>에서도 기존 </a:t>
            </a:r>
            <a:r>
              <a:rPr lang="en-US" altLang="ko-KR" dirty="0" err="1"/>
              <a:t>SoTA</a:t>
            </a:r>
            <a:r>
              <a:rPr lang="ko-KR" altLang="en-US" dirty="0"/>
              <a:t>를 상회함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 err="1"/>
              <a:t>ViT</a:t>
            </a:r>
            <a:r>
              <a:rPr lang="ko-KR" altLang="en-US" dirty="0"/>
              <a:t>를 이용하는 모든 모델의 양자화에서 이용할 수 있을 것</a:t>
            </a: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E552831-7CC0-DAE5-0A53-33E772A32D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107219"/>
            <a:ext cx="7772400" cy="157042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F14B5F1-0923-7BB7-E4A6-E869ACEC6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3088D-31C3-1E4B-B81E-E383EAC32679}" type="slidenum">
              <a:rPr lang="en-KR" smtClean="0"/>
              <a:pPr/>
              <a:t>23</a:t>
            </a:fld>
            <a:r>
              <a:rPr lang="en-KR"/>
              <a:t> / </a:t>
            </a:r>
            <a:r>
              <a:rPr lang="en-US"/>
              <a:t>27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6125697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A0A306-28A0-6B3C-1E20-CA2500ABB0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2567D2-9549-387D-CB14-9F4F430E1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atinLnBrk="1">
              <a:spcBef>
                <a:spcPts val="1400"/>
              </a:spcBef>
              <a:spcAft>
                <a:spcPts val="800"/>
              </a:spcAft>
            </a:pPr>
            <a:r>
              <a:rPr lang="ko-KR" altLang="en-US" sz="1800" kern="100" dirty="0">
                <a:cs typeface="Apple SD Gothic Neo" panose="02000300000000000000" pitchFamily="2" charset="-127"/>
              </a:rPr>
              <a:t>한계</a:t>
            </a:r>
            <a:endParaRPr lang="ko-KR" altLang="ko-KR" sz="1800" b="1" kern="100" dirty="0">
              <a:effectLst/>
              <a:latin typeface="Apple SD Gothic Neo" panose="02000300000000000000" pitchFamily="2" charset="-127"/>
              <a:ea typeface="Apple SD Gothic Neo" panose="02000300000000000000" pitchFamily="2" charset="-127"/>
              <a:cs typeface="Apple SD Gothic Neo" panose="02000300000000000000" pitchFamily="2" charset="-127"/>
            </a:endParaRP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8D7F1CAB-FFF0-A732-9EFD-620E8B6E7753}"/>
              </a:ext>
            </a:extLst>
          </p:cNvPr>
          <p:cNvSpPr txBox="1">
            <a:spLocks/>
          </p:cNvSpPr>
          <p:nvPr/>
        </p:nvSpPr>
        <p:spPr>
          <a:xfrm>
            <a:off x="2945962" y="681037"/>
            <a:ext cx="7207179" cy="55495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kumimoji="1" lang="en-US" altLang="ko-KR" sz="1600" dirty="0"/>
          </a:p>
        </p:txBody>
      </p:sp>
      <p:sp>
        <p:nvSpPr>
          <p:cNvPr id="8" name="내용 개체 틀 6">
            <a:extLst>
              <a:ext uri="{FF2B5EF4-FFF2-40B4-BE49-F238E27FC236}">
                <a16:creationId xmlns:a16="http://schemas.microsoft.com/office/drawing/2014/main" id="{C523C64C-CD6F-EA92-931D-D4FE0DE8ACA1}"/>
              </a:ext>
            </a:extLst>
          </p:cNvPr>
          <p:cNvSpPr txBox="1">
            <a:spLocks/>
          </p:cNvSpPr>
          <p:nvPr/>
        </p:nvSpPr>
        <p:spPr>
          <a:xfrm>
            <a:off x="224028" y="5184742"/>
            <a:ext cx="11238966" cy="1217538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큰 정확도 향상을 이루었지만</a:t>
            </a:r>
            <a:r>
              <a:rPr lang="en-US" altLang="ko-KR" dirty="0"/>
              <a:t>, “Dynamic grouping”</a:t>
            </a:r>
            <a:r>
              <a:rPr lang="ko-KR" altLang="en-US" dirty="0"/>
              <a:t>은 분명 </a:t>
            </a:r>
            <a:r>
              <a:rPr lang="en-US" altLang="ko-KR" b="1" dirty="0"/>
              <a:t>computational overhead</a:t>
            </a:r>
            <a:r>
              <a:rPr lang="ko-KR" altLang="en-US" b="1" dirty="0"/>
              <a:t> </a:t>
            </a:r>
            <a:r>
              <a:rPr lang="ko-KR" altLang="en-US" dirty="0"/>
              <a:t>있음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일단</a:t>
            </a:r>
            <a:r>
              <a:rPr lang="en-US" altLang="ko-KR" dirty="0"/>
              <a:t> </a:t>
            </a:r>
            <a:r>
              <a:rPr lang="en-US" altLang="ko-KR" dirty="0" err="1"/>
              <a:t>Pytorch</a:t>
            </a:r>
            <a:r>
              <a:rPr lang="en-US" altLang="ko-KR" dirty="0"/>
              <a:t> </a:t>
            </a:r>
            <a:r>
              <a:rPr lang="ko-KR" altLang="en-US" dirty="0"/>
              <a:t>환경에서는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layer-wise</a:t>
            </a:r>
            <a:r>
              <a:rPr lang="ko-KR" altLang="en-US" dirty="0"/>
              <a:t>와 비교해</a:t>
            </a:r>
            <a:r>
              <a:rPr lang="en-US" altLang="ko-KR" dirty="0"/>
              <a:t> latency </a:t>
            </a:r>
            <a:r>
              <a:rPr lang="ko-KR" altLang="en-US" dirty="0"/>
              <a:t>차이가 극심하지는 않았음</a:t>
            </a:r>
            <a:r>
              <a:rPr lang="en-US" altLang="ko-KR" dirty="0"/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7C6E5A0-88DD-B348-3351-9E89EBB2FE6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4660"/>
          <a:stretch/>
        </p:blipFill>
        <p:spPr>
          <a:xfrm>
            <a:off x="2635250" y="783316"/>
            <a:ext cx="6921500" cy="3684989"/>
          </a:xfrm>
          <a:prstGeom prst="rect">
            <a:avLst/>
          </a:prstGeom>
        </p:spPr>
      </p:pic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596D2D4-BEB8-ADBE-E4DD-1901C97778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3088D-31C3-1E4B-B81E-E383EAC32679}" type="slidenum">
              <a:rPr lang="en-KR" smtClean="0"/>
              <a:pPr/>
              <a:t>24</a:t>
            </a:fld>
            <a:r>
              <a:rPr lang="en-KR"/>
              <a:t> / </a:t>
            </a:r>
            <a:r>
              <a:rPr lang="en-US"/>
              <a:t>27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2359969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38D3D0-6A5C-9541-BACC-CD37511798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2F9102-FB08-3152-7828-117340FDD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atinLnBrk="1">
              <a:spcBef>
                <a:spcPts val="1400"/>
              </a:spcBef>
              <a:spcAft>
                <a:spcPts val="800"/>
              </a:spcAft>
            </a:pPr>
            <a:r>
              <a:rPr lang="ko-KR" altLang="en-US" sz="1800" kern="100" dirty="0">
                <a:cs typeface="Apple SD Gothic Neo" panose="02000300000000000000" pitchFamily="2" charset="-127"/>
              </a:rPr>
              <a:t>본 논문에 적용되지 않은 테크닉</a:t>
            </a:r>
            <a:endParaRPr lang="ko-KR" altLang="ko-KR" sz="1800" b="1" kern="100" dirty="0">
              <a:effectLst/>
              <a:latin typeface="Apple SD Gothic Neo" panose="02000300000000000000" pitchFamily="2" charset="-127"/>
              <a:ea typeface="Apple SD Gothic Neo" panose="02000300000000000000" pitchFamily="2" charset="-127"/>
              <a:cs typeface="Apple SD Gothic Neo" panose="02000300000000000000" pitchFamily="2" charset="-127"/>
            </a:endParaRP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421BD4B9-765A-4954-CDB7-317552A1D11B}"/>
              </a:ext>
            </a:extLst>
          </p:cNvPr>
          <p:cNvSpPr txBox="1">
            <a:spLocks/>
          </p:cNvSpPr>
          <p:nvPr/>
        </p:nvSpPr>
        <p:spPr>
          <a:xfrm>
            <a:off x="2945962" y="681037"/>
            <a:ext cx="7207179" cy="55495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kumimoji="1" lang="en-US" altLang="ko-KR" sz="1600" dirty="0"/>
          </a:p>
        </p:txBody>
      </p:sp>
      <p:sp>
        <p:nvSpPr>
          <p:cNvPr id="8" name="내용 개체 틀 6">
            <a:extLst>
              <a:ext uri="{FF2B5EF4-FFF2-40B4-BE49-F238E27FC236}">
                <a16:creationId xmlns:a16="http://schemas.microsoft.com/office/drawing/2014/main" id="{B8B4D66C-AABC-6258-9B02-16D0BE0F75A8}"/>
              </a:ext>
            </a:extLst>
          </p:cNvPr>
          <p:cNvSpPr txBox="1">
            <a:spLocks/>
          </p:cNvSpPr>
          <p:nvPr/>
        </p:nvSpPr>
        <p:spPr>
          <a:xfrm>
            <a:off x="224028" y="859810"/>
            <a:ext cx="11238966" cy="554247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/>
              <a:t>BRECQ </a:t>
            </a:r>
          </a:p>
          <a:p>
            <a:pPr lvl="1"/>
            <a:r>
              <a:rPr lang="en-US" altLang="ko-KR" sz="2000" dirty="0"/>
              <a:t>Block </a:t>
            </a:r>
            <a:r>
              <a:rPr lang="ko-KR" altLang="en-US" sz="2000" dirty="0"/>
              <a:t>단위 </a:t>
            </a:r>
            <a:r>
              <a:rPr lang="en-US" altLang="ko-KR" sz="2000" dirty="0" err="1"/>
              <a:t>AdaRound</a:t>
            </a:r>
            <a:r>
              <a:rPr lang="en-US" altLang="ko-KR" sz="2000" dirty="0"/>
              <a:t> for weights</a:t>
            </a:r>
          </a:p>
          <a:p>
            <a:pPr lvl="1"/>
            <a:r>
              <a:rPr lang="en-US" altLang="ko-KR" sz="2000" dirty="0"/>
              <a:t>[</a:t>
            </a:r>
            <a:r>
              <a:rPr lang="en-US" altLang="ko-KR" sz="2000" dirty="0" err="1"/>
              <a:t>AdaLog</a:t>
            </a:r>
            <a:r>
              <a:rPr lang="en-US" altLang="ko-KR" sz="2000" dirty="0"/>
              <a:t>, ECCV 2024] </a:t>
            </a:r>
            <a:r>
              <a:rPr lang="ko-KR" altLang="en-US" sz="2000" dirty="0"/>
              <a:t>에서 </a:t>
            </a:r>
            <a:r>
              <a:rPr lang="en-US" altLang="ko-KR" sz="2000" dirty="0"/>
              <a:t>BRECQ </a:t>
            </a:r>
            <a:r>
              <a:rPr lang="ko-KR" altLang="en-US" sz="2000" dirty="0"/>
              <a:t>적용으로 </a:t>
            </a:r>
            <a:r>
              <a:rPr lang="en-US" altLang="ko-KR" sz="2000" dirty="0"/>
              <a:t>10% </a:t>
            </a:r>
            <a:r>
              <a:rPr lang="ko-KR" altLang="en-US" sz="2000" dirty="0"/>
              <a:t>가량의 정확도 상승이 가능함을 보임</a:t>
            </a:r>
            <a:r>
              <a:rPr lang="en-US" altLang="ko-KR" sz="2000" dirty="0"/>
              <a:t>. </a:t>
            </a:r>
          </a:p>
          <a:p>
            <a:pPr lvl="1"/>
            <a:endParaRPr lang="en-US" altLang="ko-KR" sz="2000" dirty="0"/>
          </a:p>
          <a:p>
            <a:pPr lvl="1"/>
            <a:endParaRPr lang="en-US" altLang="ko-KR" sz="2000" dirty="0"/>
          </a:p>
          <a:p>
            <a:pPr lvl="1"/>
            <a:endParaRPr lang="en-US" altLang="ko-KR" sz="2000" dirty="0"/>
          </a:p>
          <a:p>
            <a:pPr lvl="1"/>
            <a:endParaRPr lang="en-US" altLang="ko-KR" sz="2000" dirty="0"/>
          </a:p>
          <a:p>
            <a:pPr lvl="1"/>
            <a:endParaRPr lang="en-US" altLang="ko-KR" sz="2000" dirty="0"/>
          </a:p>
          <a:p>
            <a:r>
              <a:rPr lang="en-US" altLang="ko-KR" sz="2400" dirty="0"/>
              <a:t>Attention </a:t>
            </a:r>
            <a:r>
              <a:rPr lang="ko-KR" altLang="en-US" sz="2400" dirty="0"/>
              <a:t>양자화에 </a:t>
            </a:r>
            <a:r>
              <a:rPr lang="en-US" altLang="ko-KR" sz="2400" dirty="0"/>
              <a:t>Uniform</a:t>
            </a:r>
            <a:r>
              <a:rPr lang="ko-KR" altLang="en-US" sz="2400" dirty="0"/>
              <a:t>이 아닌 </a:t>
            </a:r>
            <a:r>
              <a:rPr lang="en-US" altLang="ko-KR" sz="2400" dirty="0"/>
              <a:t>Log Quantizer </a:t>
            </a:r>
            <a:r>
              <a:rPr lang="ko-KR" altLang="en-US" sz="2400" dirty="0"/>
              <a:t>적용해보기</a:t>
            </a:r>
            <a:endParaRPr lang="en-US" altLang="ko-KR" sz="2400" dirty="0"/>
          </a:p>
          <a:p>
            <a:pPr lvl="1"/>
            <a:r>
              <a:rPr lang="en-US" altLang="ko-KR" sz="2000" dirty="0"/>
              <a:t>Attention Map</a:t>
            </a:r>
            <a:r>
              <a:rPr lang="ko-KR" altLang="en-US" sz="2000" dirty="0"/>
              <a:t>은 </a:t>
            </a:r>
            <a:r>
              <a:rPr lang="en-US" altLang="ko-KR" sz="2000" dirty="0"/>
              <a:t>0 </a:t>
            </a:r>
            <a:r>
              <a:rPr lang="ko-KR" altLang="en-US" sz="2000" dirty="0"/>
              <a:t>부근에 밀집한 분포를 보임</a:t>
            </a:r>
            <a:r>
              <a:rPr lang="en-US" altLang="ko-KR" sz="2000" dirty="0"/>
              <a:t>.</a:t>
            </a:r>
          </a:p>
          <a:p>
            <a:pPr lvl="1"/>
            <a:r>
              <a:rPr lang="ko-KR" altLang="en-US" sz="2000" dirty="0"/>
              <a:t>그러므로</a:t>
            </a:r>
            <a:r>
              <a:rPr lang="en-US" altLang="ko-KR" sz="2000" dirty="0"/>
              <a:t>, </a:t>
            </a:r>
            <a:r>
              <a:rPr lang="ko-KR" altLang="en-US" sz="2000" dirty="0"/>
              <a:t>더 높은 정확도 달성이 가능할 수도 있을 것으로 보임</a:t>
            </a:r>
            <a:r>
              <a:rPr lang="en-US" altLang="ko-KR" sz="2000" dirty="0"/>
              <a:t>.</a:t>
            </a:r>
          </a:p>
          <a:p>
            <a:pPr lvl="1"/>
            <a:endParaRPr lang="en-US" altLang="ko-KR" sz="20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93F6FC7-6CC3-57AC-EEAF-201FBD5C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5560"/>
          <a:stretch/>
        </p:blipFill>
        <p:spPr>
          <a:xfrm>
            <a:off x="729006" y="2357407"/>
            <a:ext cx="6428295" cy="179112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12E874D-6A80-E343-889B-FDDD6C7E45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6777" y="3455891"/>
            <a:ext cx="2455755" cy="3315787"/>
          </a:xfrm>
          <a:prstGeom prst="rect">
            <a:avLst/>
          </a:prstGeom>
        </p:spPr>
      </p:pic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7E968D6-AA58-20FA-00B8-6F905A0A00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3088D-31C3-1E4B-B81E-E383EAC32679}" type="slidenum">
              <a:rPr lang="en-KR" smtClean="0"/>
              <a:pPr/>
              <a:t>25</a:t>
            </a:fld>
            <a:r>
              <a:rPr lang="en-KR"/>
              <a:t> / </a:t>
            </a:r>
            <a:r>
              <a:rPr lang="en-US"/>
              <a:t>27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19225356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41D22D-23D8-C15A-90DA-7E8E90350E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2228ED-D67C-9318-4CCF-8B964D72B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atinLnBrk="1">
              <a:spcBef>
                <a:spcPts val="1400"/>
              </a:spcBef>
              <a:spcAft>
                <a:spcPts val="800"/>
              </a:spcAft>
            </a:pPr>
            <a:r>
              <a:rPr lang="ko-KR" altLang="en-US" sz="1800" kern="100" dirty="0">
                <a:cs typeface="Apple SD Gothic Neo" panose="02000300000000000000" pitchFamily="2" charset="-127"/>
              </a:rPr>
              <a:t>생각해볼 점</a:t>
            </a:r>
            <a:endParaRPr lang="ko-KR" altLang="ko-KR" sz="1800" b="1" kern="100" dirty="0">
              <a:effectLst/>
              <a:latin typeface="Apple SD Gothic Neo" panose="02000300000000000000" pitchFamily="2" charset="-127"/>
              <a:ea typeface="Apple SD Gothic Neo" panose="02000300000000000000" pitchFamily="2" charset="-127"/>
              <a:cs typeface="Apple SD Gothic Neo" panose="02000300000000000000" pitchFamily="2" charset="-127"/>
            </a:endParaRP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961A84C1-6DDF-5845-6997-E6452FC34E04}"/>
              </a:ext>
            </a:extLst>
          </p:cNvPr>
          <p:cNvSpPr txBox="1">
            <a:spLocks/>
          </p:cNvSpPr>
          <p:nvPr/>
        </p:nvSpPr>
        <p:spPr>
          <a:xfrm>
            <a:off x="2945962" y="681037"/>
            <a:ext cx="7207179" cy="55495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kumimoji="1" lang="en-US" altLang="ko-KR" sz="1600" dirty="0"/>
          </a:p>
        </p:txBody>
      </p:sp>
      <p:sp>
        <p:nvSpPr>
          <p:cNvPr id="8" name="내용 개체 틀 6">
            <a:extLst>
              <a:ext uri="{FF2B5EF4-FFF2-40B4-BE49-F238E27FC236}">
                <a16:creationId xmlns:a16="http://schemas.microsoft.com/office/drawing/2014/main" id="{79BE23C7-FA88-2C68-FAC8-4CF806A0C330}"/>
              </a:ext>
            </a:extLst>
          </p:cNvPr>
          <p:cNvSpPr txBox="1">
            <a:spLocks/>
          </p:cNvSpPr>
          <p:nvPr/>
        </p:nvSpPr>
        <p:spPr>
          <a:xfrm>
            <a:off x="224028" y="859810"/>
            <a:ext cx="11238966" cy="55424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altLang="ko-KR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80A4198-F1DB-3F40-DFFE-EB44E5CC8B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3088D-31C3-1E4B-B81E-E383EAC32679}" type="slidenum">
              <a:rPr lang="en-KR" smtClean="0"/>
              <a:pPr/>
              <a:t>26</a:t>
            </a:fld>
            <a:r>
              <a:rPr lang="en-KR"/>
              <a:t> / </a:t>
            </a:r>
            <a:r>
              <a:rPr lang="en-US"/>
              <a:t>27</a:t>
            </a:r>
            <a:endParaRPr lang="en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DD06EB6-95CC-9006-9E2F-F5F5298505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859810"/>
            <a:ext cx="7772400" cy="3087953"/>
          </a:xfrm>
          <a:prstGeom prst="rect">
            <a:avLst/>
          </a:prstGeom>
        </p:spPr>
      </p:pic>
      <p:sp>
        <p:nvSpPr>
          <p:cNvPr id="9" name="내용 개체 틀 6">
            <a:extLst>
              <a:ext uri="{FF2B5EF4-FFF2-40B4-BE49-F238E27FC236}">
                <a16:creationId xmlns:a16="http://schemas.microsoft.com/office/drawing/2014/main" id="{B98C2591-B031-D50B-54F3-B44362F57FE9}"/>
              </a:ext>
            </a:extLst>
          </p:cNvPr>
          <p:cNvSpPr txBox="1">
            <a:spLocks/>
          </p:cNvSpPr>
          <p:nvPr/>
        </p:nvSpPr>
        <p:spPr>
          <a:xfrm>
            <a:off x="224028" y="4870580"/>
            <a:ext cx="11238966" cy="1531700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err="1"/>
              <a:t>Dettmers</a:t>
            </a:r>
            <a:r>
              <a:rPr lang="en-US" altLang="ko-KR" dirty="0"/>
              <a:t>, Tim, et al. "Gpt3. int8 (): 8-bit matrix multiplication for transformers at scale." Advances in Neural Information Processing Systems 35 (2022): 30318-30332.</a:t>
            </a:r>
          </a:p>
          <a:p>
            <a:r>
              <a:rPr lang="en-US" altLang="ko-KR" dirty="0"/>
              <a:t>Outlier</a:t>
            </a:r>
            <a:r>
              <a:rPr lang="ko-KR" altLang="en-US" dirty="0"/>
              <a:t>는 </a:t>
            </a:r>
            <a:r>
              <a:rPr lang="en-US" altLang="ko-KR" dirty="0"/>
              <a:t>FP16</a:t>
            </a:r>
            <a:r>
              <a:rPr lang="ko-KR" altLang="en-US" dirty="0"/>
              <a:t>으로</a:t>
            </a:r>
            <a:r>
              <a:rPr lang="en-US" altLang="ko-KR" dirty="0"/>
              <a:t>, </a:t>
            </a:r>
            <a:r>
              <a:rPr lang="ko-KR" altLang="en-US" dirty="0"/>
              <a:t>나머지 대부분의 값은 </a:t>
            </a:r>
            <a:r>
              <a:rPr lang="en-US" altLang="ko-KR" dirty="0"/>
              <a:t>INT8</a:t>
            </a:r>
            <a:r>
              <a:rPr lang="ko-KR" altLang="en-US" dirty="0"/>
              <a:t>로 연산하는 방법이 제시된 적 있음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2</a:t>
            </a:r>
            <a:r>
              <a:rPr lang="ko-KR" altLang="en-US" dirty="0"/>
              <a:t>개 그룹을 이용한 양자화로 볼 수 있음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924947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77D17B-4B7D-D507-67AD-C073E725B2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BE7AC3-DF6B-EA69-8F48-DC8A3E0BEF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atinLnBrk="1">
              <a:spcBef>
                <a:spcPts val="1400"/>
              </a:spcBef>
              <a:spcAft>
                <a:spcPts val="800"/>
              </a:spcAft>
            </a:pPr>
            <a:r>
              <a:rPr lang="ko-KR" altLang="en-US" sz="1800" kern="100" dirty="0">
                <a:cs typeface="Apple SD Gothic Neo" panose="02000300000000000000" pitchFamily="2" charset="-127"/>
              </a:rPr>
              <a:t>생각해볼 점</a:t>
            </a:r>
            <a:endParaRPr lang="ko-KR" altLang="ko-KR" sz="1800" b="1" kern="100" dirty="0">
              <a:effectLst/>
              <a:latin typeface="Apple SD Gothic Neo" panose="02000300000000000000" pitchFamily="2" charset="-127"/>
              <a:ea typeface="Apple SD Gothic Neo" panose="02000300000000000000" pitchFamily="2" charset="-127"/>
              <a:cs typeface="Apple SD Gothic Neo" panose="02000300000000000000" pitchFamily="2" charset="-127"/>
            </a:endParaRP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D2CC612E-4D32-4633-0B9F-8D7D4DF6F4C2}"/>
              </a:ext>
            </a:extLst>
          </p:cNvPr>
          <p:cNvSpPr txBox="1">
            <a:spLocks/>
          </p:cNvSpPr>
          <p:nvPr/>
        </p:nvSpPr>
        <p:spPr>
          <a:xfrm>
            <a:off x="2945962" y="681037"/>
            <a:ext cx="7207179" cy="55495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kumimoji="1" lang="en-US" altLang="ko-KR" sz="1600" dirty="0"/>
          </a:p>
        </p:txBody>
      </p:sp>
      <p:sp>
        <p:nvSpPr>
          <p:cNvPr id="8" name="내용 개체 틀 6">
            <a:extLst>
              <a:ext uri="{FF2B5EF4-FFF2-40B4-BE49-F238E27FC236}">
                <a16:creationId xmlns:a16="http://schemas.microsoft.com/office/drawing/2014/main" id="{19472DF8-E77E-6641-A460-B86ADF417C66}"/>
              </a:ext>
            </a:extLst>
          </p:cNvPr>
          <p:cNvSpPr txBox="1">
            <a:spLocks/>
          </p:cNvSpPr>
          <p:nvPr/>
        </p:nvSpPr>
        <p:spPr>
          <a:xfrm>
            <a:off x="224028" y="5178490"/>
            <a:ext cx="11238966" cy="1223790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Yao, </a:t>
            </a:r>
            <a:r>
              <a:rPr lang="en-US" altLang="ko-KR" dirty="0" err="1"/>
              <a:t>Zhuliang</a:t>
            </a:r>
            <a:r>
              <a:rPr lang="en-US" altLang="ko-KR" dirty="0"/>
              <a:t>, et al. "Leveraging batch normalization for vision transformers." Proceedings of the IEEE/CVF International Conference on Computer Vision. 2021.</a:t>
            </a:r>
          </a:p>
          <a:p>
            <a:r>
              <a:rPr lang="en-US" altLang="ko-KR" dirty="0"/>
              <a:t>LN</a:t>
            </a:r>
            <a:r>
              <a:rPr lang="ko-KR" altLang="en-US" dirty="0"/>
              <a:t>대신 </a:t>
            </a:r>
            <a:r>
              <a:rPr lang="en-US" altLang="ko-KR" dirty="0"/>
              <a:t>BN</a:t>
            </a:r>
            <a:r>
              <a:rPr lang="ko-KR" altLang="en-US" dirty="0"/>
              <a:t>으로 구성된 </a:t>
            </a:r>
            <a:r>
              <a:rPr lang="en-US" altLang="ko-KR" dirty="0" err="1"/>
              <a:t>ViT</a:t>
            </a:r>
            <a:r>
              <a:rPr lang="ko-KR" altLang="en-US" dirty="0"/>
              <a:t>는 </a:t>
            </a:r>
            <a:r>
              <a:rPr lang="en-US" altLang="ko-KR" dirty="0"/>
              <a:t>activation</a:t>
            </a:r>
            <a:r>
              <a:rPr lang="ko-KR" altLang="en-US" dirty="0"/>
              <a:t>에 대해 </a:t>
            </a:r>
            <a:r>
              <a:rPr lang="en-US" altLang="ko-KR" dirty="0"/>
              <a:t>layer-wise </a:t>
            </a:r>
            <a:r>
              <a:rPr lang="ko-KR" altLang="en-US" dirty="0"/>
              <a:t>양자화를 해도 좋을 것으로 보임</a:t>
            </a:r>
            <a:r>
              <a:rPr lang="en-US" altLang="ko-KR" dirty="0"/>
              <a:t>.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93F1A11-331A-EC0B-7F53-D6A78C1995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3088D-31C3-1E4B-B81E-E383EAC32679}" type="slidenum">
              <a:rPr lang="en-KR" smtClean="0"/>
              <a:pPr/>
              <a:t>27</a:t>
            </a:fld>
            <a:r>
              <a:rPr lang="en-KR"/>
              <a:t> / </a:t>
            </a:r>
            <a:r>
              <a:rPr lang="en-US"/>
              <a:t>27</a:t>
            </a:r>
            <a:endParaRPr lang="en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B576F89-0D15-29BC-4502-ABA86121DC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927" y="681037"/>
            <a:ext cx="7772400" cy="383188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BAFF17F-6827-2C67-68FB-DDF54C44EED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1064" t="19564" r="11777" b="514"/>
          <a:stretch/>
        </p:blipFill>
        <p:spPr>
          <a:xfrm>
            <a:off x="7006135" y="2724984"/>
            <a:ext cx="4961837" cy="1787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9093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1EE68A-C2FC-4A0C-C5AA-185040DA63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C3D012-29C3-0519-FB0B-4DA742F345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atinLnBrk="1">
              <a:spcBef>
                <a:spcPts val="1400"/>
              </a:spcBef>
              <a:spcAft>
                <a:spcPts val="800"/>
              </a:spcAft>
            </a:pPr>
            <a:r>
              <a:rPr lang="en-US" altLang="ko-KR" sz="1800" b="1" kern="100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  <a:cs typeface="Apple SD Gothic Neo" panose="02000300000000000000" pitchFamily="2" charset="-127"/>
              </a:rPr>
              <a:t>Background 1 -</a:t>
            </a:r>
            <a:r>
              <a:rPr lang="en-US" altLang="ko-KR" sz="1800" kern="100" dirty="0">
                <a:cs typeface="Apple SD Gothic Neo" panose="02000300000000000000" pitchFamily="2" charset="-127"/>
              </a:rPr>
              <a:t> Quantization granularity</a:t>
            </a:r>
            <a:endParaRPr lang="ko-KR" altLang="ko-KR" sz="1800" b="1" kern="100" dirty="0">
              <a:effectLst/>
              <a:latin typeface="Apple SD Gothic Neo" panose="02000300000000000000" pitchFamily="2" charset="-127"/>
              <a:ea typeface="Apple SD Gothic Neo" panose="02000300000000000000" pitchFamily="2" charset="-127"/>
              <a:cs typeface="Apple SD Gothic Neo" panose="02000300000000000000" pitchFamily="2" charset="-127"/>
            </a:endParaRP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80CBF507-A854-8BB3-A6DF-EFD55F5DACDA}"/>
              </a:ext>
            </a:extLst>
          </p:cNvPr>
          <p:cNvSpPr txBox="1">
            <a:spLocks/>
          </p:cNvSpPr>
          <p:nvPr/>
        </p:nvSpPr>
        <p:spPr>
          <a:xfrm>
            <a:off x="2945962" y="681037"/>
            <a:ext cx="7207179" cy="55495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kumimoji="1" lang="en-US" altLang="ko-KR" sz="1600" dirty="0"/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13CDD182-8F32-0E81-144F-6E0F389C1F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4028" y="852721"/>
            <a:ext cx="11743944" cy="5549558"/>
          </a:xfrm>
        </p:spPr>
        <p:txBody>
          <a:bodyPr>
            <a:normAutofit fontScale="70000" lnSpcReduction="20000"/>
          </a:bodyPr>
          <a:lstStyle/>
          <a:p>
            <a:r>
              <a:rPr lang="en-US" altLang="ko-KR" dirty="0"/>
              <a:t>Layer-wise</a:t>
            </a:r>
            <a:r>
              <a:rPr lang="ko-KR" altLang="en-US" dirty="0"/>
              <a:t> 양자화</a:t>
            </a:r>
            <a:endParaRPr lang="en-US" altLang="ko-KR" dirty="0"/>
          </a:p>
          <a:p>
            <a:pPr lvl="1"/>
            <a:r>
              <a:rPr lang="ko-KR" altLang="en-US" dirty="0"/>
              <a:t>장점 </a:t>
            </a:r>
            <a:r>
              <a:rPr lang="en-US" altLang="ko-KR" dirty="0"/>
              <a:t>: activation</a:t>
            </a:r>
            <a:r>
              <a:rPr lang="ko-KR" altLang="en-US" dirty="0"/>
              <a:t> 한 개에 </a:t>
            </a:r>
            <a:r>
              <a:rPr lang="en-US" altLang="ko-KR" dirty="0"/>
              <a:t>scaler</a:t>
            </a:r>
            <a:r>
              <a:rPr lang="ko-KR" altLang="en-US" dirty="0"/>
              <a:t> 한 개라서</a:t>
            </a:r>
            <a:r>
              <a:rPr lang="en-US" altLang="ko-KR" dirty="0"/>
              <a:t>, computational overhead</a:t>
            </a:r>
            <a:r>
              <a:rPr lang="ko-KR" altLang="en-US" dirty="0"/>
              <a:t>가 적은 편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단점 </a:t>
            </a:r>
            <a:r>
              <a:rPr lang="en-US" altLang="ko-KR" dirty="0"/>
              <a:t>:</a:t>
            </a:r>
            <a:r>
              <a:rPr lang="ko-KR" altLang="en-US" dirty="0"/>
              <a:t> 하나의 </a:t>
            </a:r>
            <a:r>
              <a:rPr lang="en-US" altLang="ko-KR" dirty="0"/>
              <a:t>scaler</a:t>
            </a:r>
            <a:r>
              <a:rPr lang="ko-KR" altLang="en-US" dirty="0"/>
              <a:t>를 모든 채널에서 공유하기 때문에</a:t>
            </a:r>
            <a:r>
              <a:rPr lang="en-US" altLang="ko-KR" dirty="0"/>
              <a:t>, </a:t>
            </a:r>
            <a:r>
              <a:rPr lang="ko-KR" altLang="en-US" dirty="0"/>
              <a:t>분포에 따라 오차 발생 가능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>
                <a:solidFill>
                  <a:srgbClr val="0070C0"/>
                </a:solidFill>
              </a:rPr>
              <a:t>Group-wise </a:t>
            </a:r>
            <a:r>
              <a:rPr lang="ko-KR" altLang="en-US" dirty="0">
                <a:solidFill>
                  <a:srgbClr val="0070C0"/>
                </a:solidFill>
              </a:rPr>
              <a:t>양자화</a:t>
            </a:r>
            <a:endParaRPr lang="en-US" altLang="ko-KR" dirty="0">
              <a:solidFill>
                <a:srgbClr val="0070C0"/>
              </a:solidFill>
            </a:endParaRPr>
          </a:p>
          <a:p>
            <a:pPr lvl="1"/>
            <a:r>
              <a:rPr lang="ko-KR" altLang="en-US" dirty="0">
                <a:solidFill>
                  <a:srgbClr val="0070C0"/>
                </a:solidFill>
              </a:rPr>
              <a:t>장점 </a:t>
            </a:r>
            <a:r>
              <a:rPr lang="en-US" altLang="ko-KR" dirty="0">
                <a:solidFill>
                  <a:srgbClr val="0070C0"/>
                </a:solidFill>
              </a:rPr>
              <a:t>: channel-wise</a:t>
            </a:r>
            <a:r>
              <a:rPr lang="ko-KR" altLang="en-US" dirty="0">
                <a:solidFill>
                  <a:srgbClr val="0070C0"/>
                </a:solidFill>
              </a:rPr>
              <a:t> 보다는 덜 자세하지만</a:t>
            </a:r>
            <a:r>
              <a:rPr lang="en-US" altLang="ko-KR" dirty="0">
                <a:solidFill>
                  <a:srgbClr val="0070C0"/>
                </a:solidFill>
              </a:rPr>
              <a:t>, Layer-wise </a:t>
            </a:r>
            <a:r>
              <a:rPr lang="ko-KR" altLang="en-US" dirty="0">
                <a:solidFill>
                  <a:srgbClr val="0070C0"/>
                </a:solidFill>
              </a:rPr>
              <a:t>의 단점 완화 가능</a:t>
            </a:r>
            <a:r>
              <a:rPr lang="en-US" altLang="ko-KR" dirty="0">
                <a:solidFill>
                  <a:srgbClr val="0070C0"/>
                </a:solidFill>
              </a:rPr>
              <a:t>.</a:t>
            </a:r>
          </a:p>
          <a:p>
            <a:pPr lvl="1"/>
            <a:r>
              <a:rPr lang="ko-KR" altLang="en-US" dirty="0">
                <a:solidFill>
                  <a:srgbClr val="0070C0"/>
                </a:solidFill>
              </a:rPr>
              <a:t>단점 </a:t>
            </a:r>
            <a:r>
              <a:rPr lang="en-US" altLang="ko-KR" dirty="0">
                <a:solidFill>
                  <a:srgbClr val="0070C0"/>
                </a:solidFill>
              </a:rPr>
              <a:t>: layer-wise</a:t>
            </a:r>
            <a:r>
              <a:rPr lang="ko-KR" altLang="en-US" dirty="0">
                <a:solidFill>
                  <a:srgbClr val="0070C0"/>
                </a:solidFill>
              </a:rPr>
              <a:t>보다 </a:t>
            </a:r>
            <a:r>
              <a:rPr lang="en-US" altLang="ko-KR" dirty="0">
                <a:solidFill>
                  <a:srgbClr val="0070C0"/>
                </a:solidFill>
              </a:rPr>
              <a:t>computational overhead</a:t>
            </a:r>
            <a:r>
              <a:rPr lang="ko-KR" altLang="en-US" dirty="0">
                <a:solidFill>
                  <a:srgbClr val="0070C0"/>
                </a:solidFill>
              </a:rPr>
              <a:t>가 더 존재함</a:t>
            </a:r>
            <a:r>
              <a:rPr lang="en-US" altLang="ko-KR" dirty="0">
                <a:solidFill>
                  <a:srgbClr val="0070C0"/>
                </a:solidFill>
              </a:rPr>
              <a:t>. </a:t>
            </a:r>
          </a:p>
          <a:p>
            <a:pPr lvl="2"/>
            <a:r>
              <a:rPr lang="en-US" altLang="ko-KR" dirty="0">
                <a:solidFill>
                  <a:srgbClr val="0070C0"/>
                </a:solidFill>
              </a:rPr>
              <a:t>Ex. 128</a:t>
            </a:r>
            <a:r>
              <a:rPr lang="ko-KR" altLang="en-US" dirty="0">
                <a:solidFill>
                  <a:srgbClr val="0070C0"/>
                </a:solidFill>
              </a:rPr>
              <a:t>개의 채널이 있다면</a:t>
            </a:r>
            <a:r>
              <a:rPr lang="en-US" altLang="ko-KR" dirty="0">
                <a:solidFill>
                  <a:srgbClr val="0070C0"/>
                </a:solidFill>
              </a:rPr>
              <a:t>, </a:t>
            </a:r>
            <a:r>
              <a:rPr lang="ko-KR" altLang="en-US" dirty="0">
                <a:solidFill>
                  <a:srgbClr val="0070C0"/>
                </a:solidFill>
              </a:rPr>
              <a:t>순서대로 </a:t>
            </a:r>
            <a:r>
              <a:rPr lang="en-US" altLang="ko-KR" dirty="0">
                <a:solidFill>
                  <a:srgbClr val="0070C0"/>
                </a:solidFill>
              </a:rPr>
              <a:t>16</a:t>
            </a:r>
            <a:r>
              <a:rPr lang="ko-KR" altLang="en-US" dirty="0">
                <a:solidFill>
                  <a:srgbClr val="0070C0"/>
                </a:solidFill>
              </a:rPr>
              <a:t>개 씩 </a:t>
            </a:r>
            <a:r>
              <a:rPr lang="en-US" altLang="ko-KR" dirty="0">
                <a:solidFill>
                  <a:srgbClr val="0070C0"/>
                </a:solidFill>
              </a:rPr>
              <a:t>8</a:t>
            </a:r>
            <a:r>
              <a:rPr lang="ko-KR" altLang="en-US" dirty="0">
                <a:solidFill>
                  <a:srgbClr val="0070C0"/>
                </a:solidFill>
              </a:rPr>
              <a:t>개의 그룹으로 나누는 식</a:t>
            </a:r>
            <a:r>
              <a:rPr lang="en-US" altLang="ko-KR" dirty="0">
                <a:solidFill>
                  <a:srgbClr val="0070C0"/>
                </a:solidFill>
              </a:rPr>
              <a:t>. Scaler</a:t>
            </a:r>
            <a:r>
              <a:rPr lang="ko-KR" altLang="en-US" dirty="0">
                <a:solidFill>
                  <a:srgbClr val="0070C0"/>
                </a:solidFill>
              </a:rPr>
              <a:t>는 길이 </a:t>
            </a:r>
            <a:r>
              <a:rPr lang="en-US" altLang="ko-KR" dirty="0">
                <a:solidFill>
                  <a:srgbClr val="0070C0"/>
                </a:solidFill>
              </a:rPr>
              <a:t>8</a:t>
            </a:r>
            <a:r>
              <a:rPr lang="ko-KR" altLang="en-US" dirty="0">
                <a:solidFill>
                  <a:srgbClr val="0070C0"/>
                </a:solidFill>
              </a:rPr>
              <a:t>인 벡터</a:t>
            </a:r>
            <a:r>
              <a:rPr lang="en-US" altLang="ko-KR" dirty="0">
                <a:solidFill>
                  <a:srgbClr val="0070C0"/>
                </a:solidFill>
              </a:rPr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Channel-wise </a:t>
            </a:r>
            <a:r>
              <a:rPr lang="ko-KR" altLang="en-US" dirty="0"/>
              <a:t>양자화</a:t>
            </a:r>
            <a:endParaRPr lang="en-US" altLang="ko-KR" dirty="0"/>
          </a:p>
          <a:p>
            <a:pPr lvl="1"/>
            <a:r>
              <a:rPr lang="ko-KR" altLang="en-US" dirty="0"/>
              <a:t>장점 </a:t>
            </a:r>
            <a:r>
              <a:rPr lang="en-US" altLang="ko-KR" dirty="0"/>
              <a:t>: Layer-wise </a:t>
            </a:r>
            <a:r>
              <a:rPr lang="ko-KR" altLang="en-US" dirty="0"/>
              <a:t>의 단점 완화 가능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단점 </a:t>
            </a:r>
            <a:r>
              <a:rPr lang="en-US" altLang="ko-KR" dirty="0"/>
              <a:t>: activation </a:t>
            </a:r>
            <a:r>
              <a:rPr lang="ko-KR" altLang="en-US" dirty="0"/>
              <a:t>한 개에 </a:t>
            </a:r>
            <a:r>
              <a:rPr lang="en-US" altLang="ko-KR" dirty="0"/>
              <a:t>scaler</a:t>
            </a:r>
            <a:r>
              <a:rPr lang="ko-KR" altLang="en-US" dirty="0"/>
              <a:t>가 </a:t>
            </a:r>
            <a:r>
              <a:rPr lang="en-US" altLang="ko-KR" dirty="0"/>
              <a:t>“</a:t>
            </a:r>
            <a:r>
              <a:rPr lang="ko-KR" altLang="en-US" dirty="0"/>
              <a:t>채널</a:t>
            </a:r>
            <a:r>
              <a:rPr lang="en-US" altLang="ko-KR" dirty="0"/>
              <a:t> </a:t>
            </a:r>
            <a:r>
              <a:rPr lang="ko-KR" altLang="en-US" dirty="0"/>
              <a:t>길이의 벡터</a:t>
            </a:r>
            <a:r>
              <a:rPr lang="en-US" altLang="ko-KR" dirty="0"/>
              <a:t>” </a:t>
            </a:r>
            <a:r>
              <a:rPr lang="ko-KR" altLang="en-US" dirty="0"/>
              <a:t>한 개라서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computational overhead</a:t>
            </a:r>
            <a:r>
              <a:rPr lang="ko-KR" altLang="en-US" dirty="0"/>
              <a:t>가 비교적 큼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BDC8952-80F1-7BD0-5546-43F7A8A75F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36888" y="2699655"/>
            <a:ext cx="2159000" cy="2108200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A7790A4-3684-81E5-0494-517C6C962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3088D-31C3-1E4B-B81E-E383EAC32679}" type="slidenum">
              <a:rPr lang="en-KR" smtClean="0"/>
              <a:pPr/>
              <a:t>3</a:t>
            </a:fld>
            <a:r>
              <a:rPr lang="en-KR"/>
              <a:t> / </a:t>
            </a:r>
            <a:r>
              <a:rPr lang="en-US"/>
              <a:t>27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38890877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4A455B-9C3F-3FEA-E449-ACE0388027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7AA5C1-1147-0B5B-2F5A-7BC67018C8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atinLnBrk="1">
              <a:spcBef>
                <a:spcPts val="1400"/>
              </a:spcBef>
              <a:spcAft>
                <a:spcPts val="800"/>
              </a:spcAft>
            </a:pPr>
            <a:r>
              <a:rPr lang="en-US" altLang="ko-KR" sz="1800" kern="100" dirty="0">
                <a:cs typeface="Apple SD Gothic Neo" panose="02000300000000000000" pitchFamily="2" charset="-127"/>
              </a:rPr>
              <a:t>Background 2 - </a:t>
            </a:r>
            <a:r>
              <a:rPr lang="en-US" altLang="ko-KR" sz="1800" kern="100" dirty="0" err="1">
                <a:cs typeface="Apple SD Gothic Neo" panose="02000300000000000000" pitchFamily="2" charset="-127"/>
              </a:rPr>
              <a:t>ViT</a:t>
            </a:r>
            <a:r>
              <a:rPr lang="en-US" altLang="ko-KR" sz="1800" kern="100" dirty="0">
                <a:cs typeface="Apple SD Gothic Neo" panose="02000300000000000000" pitchFamily="2" charset="-127"/>
              </a:rPr>
              <a:t> </a:t>
            </a:r>
            <a:r>
              <a:rPr lang="ko-KR" altLang="en-US" sz="1800" kern="100" dirty="0">
                <a:cs typeface="Apple SD Gothic Neo" panose="02000300000000000000" pitchFamily="2" charset="-127"/>
              </a:rPr>
              <a:t>내부 </a:t>
            </a:r>
            <a:r>
              <a:rPr lang="en-US" altLang="ko-KR" sz="1800" b="1" kern="100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  <a:cs typeface="Apple SD Gothic Neo" panose="02000300000000000000" pitchFamily="2" charset="-127"/>
              </a:rPr>
              <a:t>A</a:t>
            </a:r>
            <a:r>
              <a:rPr lang="en-US" altLang="ko-KR" sz="1800" kern="100" dirty="0">
                <a:cs typeface="Apple SD Gothic Neo" panose="02000300000000000000" pitchFamily="2" charset="-127"/>
              </a:rPr>
              <a:t>ctivation</a:t>
            </a:r>
            <a:r>
              <a:rPr lang="ko-KR" altLang="en-US" sz="1800" kern="100" dirty="0">
                <a:cs typeface="Apple SD Gothic Neo" panose="02000300000000000000" pitchFamily="2" charset="-127"/>
              </a:rPr>
              <a:t>의 분포는 여러 채널에서 일정하지 않음</a:t>
            </a:r>
            <a:endParaRPr lang="ko-KR" altLang="ko-KR" sz="1800" b="1" kern="100" dirty="0">
              <a:effectLst/>
              <a:latin typeface="Apple SD Gothic Neo" panose="02000300000000000000" pitchFamily="2" charset="-127"/>
              <a:ea typeface="Apple SD Gothic Neo" panose="02000300000000000000" pitchFamily="2" charset="-127"/>
              <a:cs typeface="Apple SD Gothic Neo" panose="02000300000000000000" pitchFamily="2" charset="-127"/>
            </a:endParaRPr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5A9D818C-E1AC-7542-9C34-247C162BE3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4027" y="4790661"/>
            <a:ext cx="11743943" cy="1611618"/>
          </a:xfrm>
        </p:spPr>
        <p:txBody>
          <a:bodyPr>
            <a:normAutofit fontScale="62500" lnSpcReduction="20000"/>
          </a:bodyPr>
          <a:lstStyle/>
          <a:p>
            <a:r>
              <a:rPr lang="ko-KR" altLang="en-US" dirty="0"/>
              <a:t>목표 </a:t>
            </a:r>
            <a:r>
              <a:rPr lang="en-US" altLang="ko-KR" dirty="0"/>
              <a:t>: </a:t>
            </a:r>
            <a:r>
              <a:rPr lang="ko-KR" altLang="en-US" dirty="0"/>
              <a:t>정확도 손실을 최소화하는 </a:t>
            </a:r>
            <a:r>
              <a:rPr lang="en-US" altLang="ko-KR" dirty="0"/>
              <a:t>Vision</a:t>
            </a:r>
            <a:r>
              <a:rPr lang="ko-KR" altLang="en-US" dirty="0"/>
              <a:t> </a:t>
            </a:r>
            <a:r>
              <a:rPr lang="en-US" altLang="ko-KR" dirty="0"/>
              <a:t>Transformer</a:t>
            </a:r>
            <a:r>
              <a:rPr lang="ko-KR" altLang="en-US" dirty="0"/>
              <a:t>의 </a:t>
            </a:r>
            <a:r>
              <a:rPr lang="en-US" altLang="ko-KR" dirty="0"/>
              <a:t>W4A4 </a:t>
            </a:r>
            <a:r>
              <a:rPr lang="ko-KR" altLang="en-US" dirty="0"/>
              <a:t>양자화</a:t>
            </a:r>
            <a:r>
              <a:rPr lang="en-US" altLang="ko-KR" dirty="0"/>
              <a:t> (PTQ)</a:t>
            </a:r>
          </a:p>
          <a:p>
            <a:r>
              <a:rPr lang="ko-KR" altLang="en-US" dirty="0"/>
              <a:t>난점 </a:t>
            </a:r>
            <a:r>
              <a:rPr lang="en-US" altLang="ko-KR" dirty="0"/>
              <a:t>: CNN</a:t>
            </a:r>
            <a:r>
              <a:rPr lang="ko-KR" altLang="en-US" dirty="0"/>
              <a:t>에서</a:t>
            </a:r>
            <a:r>
              <a:rPr lang="en-US" altLang="ko-KR" dirty="0"/>
              <a:t> </a:t>
            </a:r>
            <a:r>
              <a:rPr lang="ko-KR" altLang="en-US" dirty="0"/>
              <a:t>주로 이용된 </a:t>
            </a:r>
            <a:r>
              <a:rPr lang="en-US" altLang="ko-KR" dirty="0"/>
              <a:t>Activation</a:t>
            </a:r>
            <a:r>
              <a:rPr lang="ko-KR" altLang="en-US" dirty="0"/>
              <a:t>에 대한 </a:t>
            </a:r>
            <a:r>
              <a:rPr lang="en-US" altLang="ko-KR" b="1" dirty="0"/>
              <a:t>layer-wise</a:t>
            </a:r>
            <a:r>
              <a:rPr lang="en-US" altLang="ko-KR" dirty="0"/>
              <a:t> </a:t>
            </a:r>
            <a:r>
              <a:rPr lang="ko-KR" altLang="en-US" dirty="0"/>
              <a:t>양자화는</a:t>
            </a:r>
            <a:r>
              <a:rPr lang="en-US" altLang="ko-KR" dirty="0"/>
              <a:t>, </a:t>
            </a:r>
            <a:r>
              <a:rPr lang="en-US" altLang="ko-KR" dirty="0" err="1"/>
              <a:t>ViT</a:t>
            </a:r>
            <a:r>
              <a:rPr lang="ko-KR" altLang="en-US" dirty="0"/>
              <a:t>에</a:t>
            </a:r>
            <a:r>
              <a:rPr lang="en-US" altLang="ko-KR" dirty="0"/>
              <a:t> </a:t>
            </a:r>
            <a:r>
              <a:rPr lang="ko-KR" altLang="en-US" dirty="0"/>
              <a:t>적용 시 </a:t>
            </a:r>
            <a:r>
              <a:rPr lang="en-US" altLang="ko-KR" dirty="0"/>
              <a:t>low precision</a:t>
            </a:r>
            <a:r>
              <a:rPr lang="ko-KR" altLang="en-US" dirty="0"/>
              <a:t>에서 정확도 하락이 큼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CNN</a:t>
            </a:r>
            <a:r>
              <a:rPr lang="ko-KR" altLang="en-US" dirty="0"/>
              <a:t>과 다르게 </a:t>
            </a:r>
            <a:r>
              <a:rPr lang="en-US" altLang="ko-KR" dirty="0" err="1"/>
              <a:t>ViT</a:t>
            </a:r>
            <a:r>
              <a:rPr lang="ko-KR" altLang="en-US" dirty="0"/>
              <a:t>의 </a:t>
            </a:r>
            <a:r>
              <a:rPr lang="en-US" altLang="ko-KR" dirty="0"/>
              <a:t>Activation</a:t>
            </a:r>
            <a:r>
              <a:rPr lang="ko-KR" altLang="en-US" dirty="0"/>
              <a:t>은</a:t>
            </a:r>
            <a:r>
              <a:rPr lang="en-US" altLang="ko-KR" dirty="0"/>
              <a:t>,</a:t>
            </a:r>
            <a:r>
              <a:rPr lang="ko-KR" altLang="en-US" dirty="0"/>
              <a:t> 채널 당 값의 </a:t>
            </a:r>
            <a:r>
              <a:rPr lang="ko-KR" altLang="en-US" b="1" dirty="0"/>
              <a:t>출현 범위</a:t>
            </a:r>
            <a:r>
              <a:rPr lang="en-US" altLang="ko-KR" b="1" dirty="0"/>
              <a:t>(range)</a:t>
            </a:r>
            <a:r>
              <a:rPr lang="ko-KR" altLang="en-US" dirty="0"/>
              <a:t> 변화가 더 큼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1530CDF-D261-23EC-CB0A-1D9B8DE39E5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597" b="19780"/>
          <a:stretch/>
        </p:blipFill>
        <p:spPr>
          <a:xfrm>
            <a:off x="6537002" y="991852"/>
            <a:ext cx="5375539" cy="270904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B121F5C-68F3-3F9F-FC98-B6ED3401DA64}"/>
              </a:ext>
            </a:extLst>
          </p:cNvPr>
          <p:cNvSpPr txBox="1"/>
          <p:nvPr/>
        </p:nvSpPr>
        <p:spPr>
          <a:xfrm>
            <a:off x="7337627" y="991852"/>
            <a:ext cx="16024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[RepQ-ViT, CVPR 2023]</a:t>
            </a:r>
            <a:endParaRPr kumimoji="1" lang="ko-KR" altLang="en-US" sz="12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D20AD19-DEF1-6E90-A296-05FB93DFDD4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80241"/>
          <a:stretch/>
        </p:blipFill>
        <p:spPr>
          <a:xfrm>
            <a:off x="6729052" y="3700896"/>
            <a:ext cx="5407515" cy="702752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FB8FBD38-C484-1ACE-A0CB-9AF8FD5A9E7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33535" b="13159"/>
          <a:stretch/>
        </p:blipFill>
        <p:spPr>
          <a:xfrm>
            <a:off x="0" y="1203523"/>
            <a:ext cx="6695382" cy="288438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7B45061E-CCAB-698F-1A9E-20513A9527C6}"/>
              </a:ext>
            </a:extLst>
          </p:cNvPr>
          <p:cNvSpPr txBox="1"/>
          <p:nvPr/>
        </p:nvSpPr>
        <p:spPr>
          <a:xfrm>
            <a:off x="882775" y="1356419"/>
            <a:ext cx="14002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[FQ-</a:t>
            </a:r>
            <a:r>
              <a:rPr kumimoji="1" lang="en-US" altLang="ko-KR" sz="1200" dirty="0" err="1"/>
              <a:t>ViT</a:t>
            </a:r>
            <a:r>
              <a:rPr kumimoji="1" lang="en-US" altLang="ko-KR" sz="1200" dirty="0"/>
              <a:t>, IJCAI 2022]</a:t>
            </a:r>
            <a:endParaRPr kumimoji="1" lang="ko-KR" altLang="en-US" sz="1200" dirty="0"/>
          </a:p>
        </p:txBody>
      </p:sp>
      <p:sp>
        <p:nvSpPr>
          <p:cNvPr id="24" name="슬라이드 번호 개체 틀 23">
            <a:extLst>
              <a:ext uri="{FF2B5EF4-FFF2-40B4-BE49-F238E27FC236}">
                <a16:creationId xmlns:a16="http://schemas.microsoft.com/office/drawing/2014/main" id="{B65F598E-3F43-C3FC-0A70-1358B22BDE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3088D-31C3-1E4B-B81E-E383EAC32679}" type="slidenum">
              <a:rPr lang="en-KR" smtClean="0"/>
              <a:pPr/>
              <a:t>4</a:t>
            </a:fld>
            <a:r>
              <a:rPr lang="en-KR"/>
              <a:t> / </a:t>
            </a:r>
            <a:r>
              <a:rPr lang="en-US"/>
              <a:t>27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23132102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2809F7-FF7A-F355-0C3B-4A048AC97B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EE4526-BABF-6EF0-F314-535653413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atinLnBrk="1">
              <a:spcBef>
                <a:spcPts val="1400"/>
              </a:spcBef>
              <a:spcAft>
                <a:spcPts val="800"/>
              </a:spcAft>
            </a:pPr>
            <a:r>
              <a:rPr lang="en-US" altLang="ko-KR" sz="1800" kern="100" dirty="0">
                <a:cs typeface="Apple SD Gothic Neo" panose="02000300000000000000" pitchFamily="2" charset="-127"/>
              </a:rPr>
              <a:t>Background 2 - </a:t>
            </a:r>
            <a:r>
              <a:rPr lang="en-US" altLang="ko-KR" sz="1800" kern="100" dirty="0" err="1">
                <a:cs typeface="Apple SD Gothic Neo" panose="02000300000000000000" pitchFamily="2" charset="-127"/>
              </a:rPr>
              <a:t>ViT</a:t>
            </a:r>
            <a:r>
              <a:rPr lang="en-US" altLang="ko-KR" sz="1800" kern="100" dirty="0">
                <a:cs typeface="Apple SD Gothic Neo" panose="02000300000000000000" pitchFamily="2" charset="-127"/>
              </a:rPr>
              <a:t> </a:t>
            </a:r>
            <a:r>
              <a:rPr lang="ko-KR" altLang="en-US" sz="1800" kern="100" dirty="0">
                <a:cs typeface="Apple SD Gothic Neo" panose="02000300000000000000" pitchFamily="2" charset="-127"/>
              </a:rPr>
              <a:t>내부 </a:t>
            </a:r>
            <a:r>
              <a:rPr lang="en-US" altLang="ko-KR" sz="1800" b="1" kern="100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  <a:cs typeface="Apple SD Gothic Neo" panose="02000300000000000000" pitchFamily="2" charset="-127"/>
              </a:rPr>
              <a:t>A</a:t>
            </a:r>
            <a:r>
              <a:rPr lang="en-US" altLang="ko-KR" sz="1800" kern="100" dirty="0">
                <a:cs typeface="Apple SD Gothic Neo" panose="02000300000000000000" pitchFamily="2" charset="-127"/>
              </a:rPr>
              <a:t>ctivation</a:t>
            </a:r>
            <a:r>
              <a:rPr lang="ko-KR" altLang="en-US" sz="1800" kern="100" dirty="0">
                <a:cs typeface="Apple SD Gothic Neo" panose="02000300000000000000" pitchFamily="2" charset="-127"/>
              </a:rPr>
              <a:t>의 분포는 여러 채널에서 일정하지 않음</a:t>
            </a:r>
            <a:endParaRPr lang="ko-KR" altLang="ko-KR" sz="1800" b="1" kern="100" dirty="0">
              <a:effectLst/>
              <a:latin typeface="Apple SD Gothic Neo" panose="02000300000000000000" pitchFamily="2" charset="-127"/>
              <a:ea typeface="Apple SD Gothic Neo" panose="02000300000000000000" pitchFamily="2" charset="-127"/>
              <a:cs typeface="Apple SD Gothic Neo" panose="02000300000000000000" pitchFamily="2" charset="-127"/>
            </a:endParaRPr>
          </a:p>
        </p:txBody>
      </p:sp>
      <p:sp>
        <p:nvSpPr>
          <p:cNvPr id="10" name="내용 개체 틀 9">
            <a:extLst>
              <a:ext uri="{FF2B5EF4-FFF2-40B4-BE49-F238E27FC236}">
                <a16:creationId xmlns:a16="http://schemas.microsoft.com/office/drawing/2014/main" id="{D6FC3555-4B35-652E-8BB4-31B76991AC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4028" y="4355184"/>
            <a:ext cx="11380368" cy="2054182"/>
          </a:xfrm>
        </p:spPr>
        <p:txBody>
          <a:bodyPr>
            <a:normAutofit fontScale="85000" lnSpcReduction="10000"/>
          </a:bodyPr>
          <a:lstStyle/>
          <a:p>
            <a:r>
              <a:rPr kumimoji="1" lang="en-US" altLang="ko-KR" dirty="0"/>
              <a:t>ViT-B_1stEncoder_MLP_1stFC_output</a:t>
            </a:r>
          </a:p>
          <a:p>
            <a:pPr lvl="1"/>
            <a:r>
              <a:rPr kumimoji="1" lang="en-US" altLang="ko-KR" dirty="0"/>
              <a:t>Shape : [1, 197, 3072]</a:t>
            </a:r>
          </a:p>
          <a:p>
            <a:pPr lvl="1"/>
            <a:r>
              <a:rPr kumimoji="1" lang="en-US" altLang="ko-KR" dirty="0"/>
              <a:t>X</a:t>
            </a:r>
            <a:r>
              <a:rPr kumimoji="1" lang="ko-KR" altLang="en-US" dirty="0"/>
              <a:t>축 </a:t>
            </a:r>
            <a:r>
              <a:rPr kumimoji="1" lang="en-US" altLang="ko-KR" dirty="0"/>
              <a:t>: </a:t>
            </a:r>
            <a:r>
              <a:rPr kumimoji="1" lang="ko-KR" altLang="en-US" dirty="0"/>
              <a:t>각 채널 </a:t>
            </a:r>
            <a:r>
              <a:rPr kumimoji="1" lang="en-US" altLang="ko-KR" dirty="0"/>
              <a:t>(3072</a:t>
            </a:r>
            <a:r>
              <a:rPr kumimoji="1" lang="ko-KR" altLang="en-US" dirty="0"/>
              <a:t>개 채널 중 </a:t>
            </a:r>
            <a:r>
              <a:rPr kumimoji="1" lang="en-US" altLang="ko-KR" dirty="0"/>
              <a:t>1~50</a:t>
            </a:r>
            <a:r>
              <a:rPr kumimoji="1" lang="ko-KR" altLang="en-US" dirty="0"/>
              <a:t>번째 채널을 표시</a:t>
            </a:r>
            <a:r>
              <a:rPr kumimoji="1" lang="en-US" altLang="ko-KR" dirty="0"/>
              <a:t>)</a:t>
            </a:r>
          </a:p>
          <a:p>
            <a:pPr lvl="1"/>
            <a:r>
              <a:rPr kumimoji="1" lang="en-US" altLang="ko-KR" dirty="0"/>
              <a:t>Y</a:t>
            </a:r>
            <a:r>
              <a:rPr kumimoji="1" lang="ko-KR" altLang="en-US" dirty="0"/>
              <a:t>축 </a:t>
            </a:r>
            <a:r>
              <a:rPr kumimoji="1" lang="en-US" altLang="ko-KR" dirty="0"/>
              <a:t>: </a:t>
            </a:r>
            <a:r>
              <a:rPr kumimoji="1" lang="ko-KR" altLang="en-US" dirty="0"/>
              <a:t>실제 </a:t>
            </a:r>
            <a:r>
              <a:rPr kumimoji="1" lang="en-US" altLang="ko-KR" dirty="0"/>
              <a:t>activation </a:t>
            </a:r>
            <a:r>
              <a:rPr kumimoji="1" lang="ko-KR" altLang="en-US" dirty="0"/>
              <a:t>값 </a:t>
            </a:r>
            <a:r>
              <a:rPr kumimoji="1" lang="en-US" altLang="ko-KR" dirty="0"/>
              <a:t>(197</a:t>
            </a:r>
            <a:r>
              <a:rPr kumimoji="1" lang="ko-KR" altLang="en-US" dirty="0"/>
              <a:t>개</a:t>
            </a:r>
            <a:r>
              <a:rPr kumimoji="1" lang="en-US" altLang="ko-KR" dirty="0"/>
              <a:t>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824A908-31B2-055D-B8E5-DA1AB62CCB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1508" y="919591"/>
            <a:ext cx="6216464" cy="3197039"/>
          </a:xfrm>
          <a:prstGeom prst="rect">
            <a:avLst/>
          </a:prstGeom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0270A2DB-9532-027F-305A-2BB96B5A3B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96" y="997735"/>
            <a:ext cx="4303502" cy="3010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005A325-0C1D-7920-B26D-696CA675DDE1}"/>
              </a:ext>
            </a:extLst>
          </p:cNvPr>
          <p:cNvSpPr txBox="1"/>
          <p:nvPr/>
        </p:nvSpPr>
        <p:spPr>
          <a:xfrm>
            <a:off x="2004855" y="3958908"/>
            <a:ext cx="9303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Input image</a:t>
            </a:r>
            <a:endParaRPr kumimoji="1" lang="ko-KR" altLang="en-US" sz="1200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DFD3181-6AA1-3CA8-C64E-F74C86C5EC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3088D-31C3-1E4B-B81E-E383EAC32679}" type="slidenum">
              <a:rPr lang="en-KR" smtClean="0"/>
              <a:pPr/>
              <a:t>5</a:t>
            </a:fld>
            <a:r>
              <a:rPr lang="en-KR"/>
              <a:t> / </a:t>
            </a:r>
            <a:r>
              <a:rPr lang="en-US"/>
              <a:t>27</a:t>
            </a:r>
            <a:endParaRPr lang="en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D275F3E-D1B6-8C63-A999-2468E34866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7706" y="4396914"/>
            <a:ext cx="4083684" cy="2251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1024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EB8936-6AF1-19FB-77C6-C552288027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EAF36A-AEAD-0C47-24C8-7EE071AA2E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atinLnBrk="1">
              <a:spcBef>
                <a:spcPts val="1400"/>
              </a:spcBef>
              <a:spcAft>
                <a:spcPts val="800"/>
              </a:spcAft>
            </a:pPr>
            <a:r>
              <a:rPr lang="en-US" altLang="ko-KR" sz="1800" kern="100" dirty="0">
                <a:cs typeface="Apple SD Gothic Neo" panose="02000300000000000000" pitchFamily="2" charset="-127"/>
              </a:rPr>
              <a:t>Background 2 - </a:t>
            </a:r>
            <a:r>
              <a:rPr lang="en-US" altLang="ko-KR" sz="1800" kern="100" dirty="0" err="1">
                <a:cs typeface="Apple SD Gothic Neo" panose="02000300000000000000" pitchFamily="2" charset="-127"/>
              </a:rPr>
              <a:t>ViT</a:t>
            </a:r>
            <a:r>
              <a:rPr lang="en-US" altLang="ko-KR" sz="1800" kern="100" dirty="0">
                <a:cs typeface="Apple SD Gothic Neo" panose="02000300000000000000" pitchFamily="2" charset="-127"/>
              </a:rPr>
              <a:t> </a:t>
            </a:r>
            <a:r>
              <a:rPr lang="ko-KR" altLang="en-US" sz="1800" kern="100" dirty="0">
                <a:cs typeface="Apple SD Gothic Neo" panose="02000300000000000000" pitchFamily="2" charset="-127"/>
              </a:rPr>
              <a:t>내부 </a:t>
            </a:r>
            <a:r>
              <a:rPr lang="en-US" altLang="ko-KR" sz="1800" b="1" kern="100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  <a:cs typeface="Apple SD Gothic Neo" panose="02000300000000000000" pitchFamily="2" charset="-127"/>
              </a:rPr>
              <a:t>A</a:t>
            </a:r>
            <a:r>
              <a:rPr lang="en-US" altLang="ko-KR" sz="1800" kern="100" dirty="0">
                <a:cs typeface="Apple SD Gothic Neo" panose="02000300000000000000" pitchFamily="2" charset="-127"/>
              </a:rPr>
              <a:t>ctivation</a:t>
            </a:r>
            <a:r>
              <a:rPr lang="ko-KR" altLang="en-US" sz="1800" kern="100" dirty="0">
                <a:cs typeface="Apple SD Gothic Neo" panose="02000300000000000000" pitchFamily="2" charset="-127"/>
              </a:rPr>
              <a:t>의 분포는 여러 채널에서 일정하지 않음</a:t>
            </a:r>
            <a:endParaRPr lang="ko-KR" altLang="ko-KR" sz="1800" b="1" kern="100" dirty="0">
              <a:effectLst/>
              <a:latin typeface="Apple SD Gothic Neo" panose="02000300000000000000" pitchFamily="2" charset="-127"/>
              <a:ea typeface="Apple SD Gothic Neo" panose="02000300000000000000" pitchFamily="2" charset="-127"/>
              <a:cs typeface="Apple SD Gothic Neo" panose="02000300000000000000" pitchFamily="2" charset="-127"/>
            </a:endParaRPr>
          </a:p>
        </p:txBody>
      </p:sp>
      <p:sp>
        <p:nvSpPr>
          <p:cNvPr id="10" name="내용 개체 틀 9">
            <a:extLst>
              <a:ext uri="{FF2B5EF4-FFF2-40B4-BE49-F238E27FC236}">
                <a16:creationId xmlns:a16="http://schemas.microsoft.com/office/drawing/2014/main" id="{57592EEB-4A50-D755-3BCE-B70DA96F73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4028" y="4355184"/>
            <a:ext cx="11380368" cy="2054182"/>
          </a:xfrm>
        </p:spPr>
        <p:txBody>
          <a:bodyPr>
            <a:normAutofit fontScale="55000" lnSpcReduction="20000"/>
          </a:bodyPr>
          <a:lstStyle/>
          <a:p>
            <a:r>
              <a:rPr kumimoji="1" lang="en-US" altLang="ko-KR" dirty="0"/>
              <a:t>ViT-B_1stEncoder_AttnMap</a:t>
            </a:r>
          </a:p>
          <a:p>
            <a:pPr lvl="1"/>
            <a:r>
              <a:rPr kumimoji="1" lang="ko-KR" altLang="en-US" dirty="0"/>
              <a:t>좌 </a:t>
            </a:r>
            <a:r>
              <a:rPr kumimoji="1" lang="en-US" altLang="ko-KR" dirty="0"/>
              <a:t>: row</a:t>
            </a:r>
            <a:r>
              <a:rPr kumimoji="1" lang="ko-KR" altLang="en-US" dirty="0"/>
              <a:t>기준 </a:t>
            </a:r>
            <a:r>
              <a:rPr kumimoji="1" lang="en-US" altLang="ko-KR" dirty="0"/>
              <a:t>197</a:t>
            </a:r>
            <a:r>
              <a:rPr kumimoji="1" lang="ko-KR" altLang="en-US" dirty="0"/>
              <a:t>개의 </a:t>
            </a:r>
            <a:r>
              <a:rPr kumimoji="1" lang="en-US" altLang="ko-KR" dirty="0"/>
              <a:t>boxplot</a:t>
            </a:r>
          </a:p>
          <a:p>
            <a:pPr lvl="1"/>
            <a:r>
              <a:rPr kumimoji="1" lang="ko-KR" altLang="en-US" dirty="0"/>
              <a:t>우  </a:t>
            </a:r>
            <a:r>
              <a:rPr kumimoji="1" lang="en-US" altLang="ko-KR" dirty="0"/>
              <a:t>: 80~120 row</a:t>
            </a:r>
            <a:r>
              <a:rPr kumimoji="1" lang="ko-KR" altLang="en-US" dirty="0"/>
              <a:t>에 해당하는 </a:t>
            </a:r>
            <a:r>
              <a:rPr kumimoji="1" lang="en-US" altLang="ko-KR" dirty="0"/>
              <a:t>boxplot</a:t>
            </a:r>
          </a:p>
          <a:p>
            <a:pPr lvl="1"/>
            <a:r>
              <a:rPr kumimoji="1" lang="en-US" altLang="ko-KR" dirty="0"/>
              <a:t>Shape : [1, 197, 197]</a:t>
            </a:r>
          </a:p>
          <a:p>
            <a:pPr lvl="1"/>
            <a:r>
              <a:rPr kumimoji="1" lang="en-US" altLang="ko-KR" dirty="0"/>
              <a:t>X</a:t>
            </a:r>
            <a:r>
              <a:rPr kumimoji="1" lang="ko-KR" altLang="en-US" dirty="0"/>
              <a:t>축 </a:t>
            </a:r>
            <a:r>
              <a:rPr kumimoji="1" lang="en-US" altLang="ko-KR" dirty="0"/>
              <a:t>: </a:t>
            </a:r>
            <a:r>
              <a:rPr kumimoji="1" lang="ko-KR" altLang="en-US" dirty="0"/>
              <a:t>각 </a:t>
            </a:r>
            <a:r>
              <a:rPr kumimoji="1" lang="en-US" altLang="ko-KR" dirty="0"/>
              <a:t>row (197</a:t>
            </a:r>
            <a:r>
              <a:rPr kumimoji="1" lang="ko-KR" altLang="en-US" dirty="0"/>
              <a:t>개</a:t>
            </a:r>
            <a:r>
              <a:rPr kumimoji="1" lang="en-US" altLang="ko-KR" dirty="0"/>
              <a:t>)</a:t>
            </a:r>
          </a:p>
          <a:p>
            <a:pPr lvl="1"/>
            <a:r>
              <a:rPr kumimoji="1" lang="en-US" altLang="ko-KR" dirty="0"/>
              <a:t>Y</a:t>
            </a:r>
            <a:r>
              <a:rPr kumimoji="1" lang="ko-KR" altLang="en-US" dirty="0"/>
              <a:t>축 </a:t>
            </a:r>
            <a:r>
              <a:rPr kumimoji="1" lang="en-US" altLang="ko-KR" dirty="0"/>
              <a:t>: </a:t>
            </a:r>
            <a:r>
              <a:rPr kumimoji="1" lang="ko-KR" altLang="en-US" dirty="0"/>
              <a:t>각 </a:t>
            </a:r>
            <a:r>
              <a:rPr kumimoji="1" lang="en-US" altLang="ko-KR" dirty="0"/>
              <a:t>column</a:t>
            </a:r>
            <a:r>
              <a:rPr kumimoji="1" lang="ko-KR" altLang="en-US" dirty="0"/>
              <a:t>의</a:t>
            </a:r>
            <a:r>
              <a:rPr kumimoji="1" lang="en-US" altLang="ko-KR" dirty="0"/>
              <a:t> activation </a:t>
            </a:r>
            <a:r>
              <a:rPr kumimoji="1" lang="ko-KR" altLang="en-US" dirty="0"/>
              <a:t>값 </a:t>
            </a:r>
            <a:r>
              <a:rPr kumimoji="1" lang="en-US" altLang="ko-KR" dirty="0"/>
              <a:t>(197</a:t>
            </a:r>
            <a:r>
              <a:rPr kumimoji="1" lang="ko-KR" altLang="en-US" dirty="0"/>
              <a:t>개</a:t>
            </a:r>
            <a:r>
              <a:rPr kumimoji="1" lang="en-US" altLang="ko-KR" dirty="0"/>
              <a:t>)</a:t>
            </a:r>
            <a:endParaRPr kumimoji="1" lang="ko-KR" altLang="en-US" dirty="0"/>
          </a:p>
          <a:p>
            <a:pPr lvl="1"/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B5B3F556-0021-F81B-6551-3D14839A7C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817909"/>
            <a:ext cx="5818909" cy="290945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3E49483-0A74-EA79-9477-6ECBFA7B70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97" y="817910"/>
            <a:ext cx="5876636" cy="290945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D6AC17C2-B84E-B536-84EC-84CAE53A2D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8198956" y="4096957"/>
            <a:ext cx="1805044" cy="2494972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A466175-5F0B-3450-2728-BEFE146A8275}"/>
              </a:ext>
            </a:extLst>
          </p:cNvPr>
          <p:cNvSpPr/>
          <p:nvPr/>
        </p:nvSpPr>
        <p:spPr>
          <a:xfrm>
            <a:off x="2609653" y="1907942"/>
            <a:ext cx="652021" cy="1819422"/>
          </a:xfrm>
          <a:prstGeom prst="rect">
            <a:avLst/>
          </a:prstGeom>
          <a:solidFill>
            <a:schemeClr val="accent1">
              <a:alpha val="26100"/>
            </a:schemeClr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EC399F3-1C40-84B1-5CA0-EEDACE9361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3088D-31C3-1E4B-B81E-E383EAC32679}" type="slidenum">
              <a:rPr lang="en-KR" smtClean="0"/>
              <a:pPr/>
              <a:t>6</a:t>
            </a:fld>
            <a:r>
              <a:rPr lang="en-KR"/>
              <a:t> / </a:t>
            </a:r>
            <a:r>
              <a:rPr lang="en-US"/>
              <a:t>27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4368526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4C2F18-C14A-95FD-77A2-73671BDF31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39FEFA-1CC5-91AC-AE73-24A93BFE2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atinLnBrk="1">
              <a:spcBef>
                <a:spcPts val="1400"/>
              </a:spcBef>
              <a:spcAft>
                <a:spcPts val="800"/>
              </a:spcAft>
            </a:pPr>
            <a:r>
              <a:rPr lang="en-US" altLang="ko-KR" sz="1800" kern="100" dirty="0">
                <a:cs typeface="Apple SD Gothic Neo" panose="02000300000000000000" pitchFamily="2" charset="-127"/>
              </a:rPr>
              <a:t>Background 2 - </a:t>
            </a:r>
            <a:r>
              <a:rPr lang="en-US" altLang="ko-KR" sz="1800" kern="100" dirty="0" err="1">
                <a:cs typeface="Apple SD Gothic Neo" panose="02000300000000000000" pitchFamily="2" charset="-127"/>
              </a:rPr>
              <a:t>ViT</a:t>
            </a:r>
            <a:r>
              <a:rPr lang="en-US" altLang="ko-KR" sz="1800" kern="100" dirty="0">
                <a:cs typeface="Apple SD Gothic Neo" panose="02000300000000000000" pitchFamily="2" charset="-127"/>
              </a:rPr>
              <a:t> </a:t>
            </a:r>
            <a:r>
              <a:rPr lang="ko-KR" altLang="en-US" sz="1800" kern="100" dirty="0">
                <a:cs typeface="Apple SD Gothic Neo" panose="02000300000000000000" pitchFamily="2" charset="-127"/>
              </a:rPr>
              <a:t>내부 </a:t>
            </a:r>
            <a:r>
              <a:rPr lang="en-US" altLang="ko-KR" sz="1800" b="1" kern="100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  <a:cs typeface="Apple SD Gothic Neo" panose="02000300000000000000" pitchFamily="2" charset="-127"/>
              </a:rPr>
              <a:t>A</a:t>
            </a:r>
            <a:r>
              <a:rPr lang="en-US" altLang="ko-KR" sz="1800" kern="100" dirty="0">
                <a:cs typeface="Apple SD Gothic Neo" panose="02000300000000000000" pitchFamily="2" charset="-127"/>
              </a:rPr>
              <a:t>ctivation</a:t>
            </a:r>
            <a:r>
              <a:rPr lang="ko-KR" altLang="en-US" sz="1800" kern="100" dirty="0">
                <a:cs typeface="Apple SD Gothic Neo" panose="02000300000000000000" pitchFamily="2" charset="-127"/>
              </a:rPr>
              <a:t>의 분포는 여러 채널에서 일정하지 않음</a:t>
            </a:r>
            <a:endParaRPr lang="ko-KR" altLang="ko-KR" sz="1800" b="1" kern="100" dirty="0">
              <a:effectLst/>
              <a:latin typeface="Apple SD Gothic Neo" panose="02000300000000000000" pitchFamily="2" charset="-127"/>
              <a:ea typeface="Apple SD Gothic Neo" panose="02000300000000000000" pitchFamily="2" charset="-127"/>
              <a:cs typeface="Apple SD Gothic Neo" panose="02000300000000000000" pitchFamily="2" charset="-127"/>
            </a:endParaRPr>
          </a:p>
        </p:txBody>
      </p:sp>
      <p:sp>
        <p:nvSpPr>
          <p:cNvPr id="10" name="내용 개체 틀 9">
            <a:extLst>
              <a:ext uri="{FF2B5EF4-FFF2-40B4-BE49-F238E27FC236}">
                <a16:creationId xmlns:a16="http://schemas.microsoft.com/office/drawing/2014/main" id="{8595E44C-596F-0C4E-99FE-C323A2D09A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4028" y="4355184"/>
            <a:ext cx="11380368" cy="2054182"/>
          </a:xfrm>
        </p:spPr>
        <p:txBody>
          <a:bodyPr>
            <a:normAutofit fontScale="55000" lnSpcReduction="20000"/>
          </a:bodyPr>
          <a:lstStyle/>
          <a:p>
            <a:r>
              <a:rPr kumimoji="1" lang="en-US" altLang="ko-KR" dirty="0" err="1"/>
              <a:t>ViT-B_Final_LN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좌 </a:t>
            </a:r>
            <a:r>
              <a:rPr kumimoji="1" lang="en-US" altLang="ko-KR" dirty="0"/>
              <a:t>: </a:t>
            </a:r>
            <a:r>
              <a:rPr kumimoji="1" lang="ko-KR" altLang="en-US" dirty="0"/>
              <a:t>마지막 </a:t>
            </a:r>
            <a:r>
              <a:rPr kumimoji="1" lang="en-US" altLang="ko-KR" dirty="0"/>
              <a:t>LN </a:t>
            </a:r>
            <a:r>
              <a:rPr kumimoji="1" lang="ko-KR" altLang="en-US" dirty="0"/>
              <a:t>이전의 </a:t>
            </a:r>
            <a:r>
              <a:rPr kumimoji="1" lang="en-US" altLang="ko-KR" dirty="0"/>
              <a:t>activation</a:t>
            </a:r>
          </a:p>
          <a:p>
            <a:pPr lvl="1"/>
            <a:r>
              <a:rPr kumimoji="1" lang="ko-KR" altLang="en-US" dirty="0"/>
              <a:t>우 </a:t>
            </a:r>
            <a:r>
              <a:rPr kumimoji="1" lang="en-US" altLang="ko-KR" dirty="0"/>
              <a:t>: </a:t>
            </a:r>
            <a:r>
              <a:rPr kumimoji="1" lang="ko-KR" altLang="en-US" dirty="0"/>
              <a:t>마지막 </a:t>
            </a:r>
            <a:r>
              <a:rPr kumimoji="1" lang="en-US" altLang="ko-KR" dirty="0"/>
              <a:t>LN </a:t>
            </a:r>
            <a:r>
              <a:rPr kumimoji="1" lang="ko-KR" altLang="en-US" dirty="0"/>
              <a:t>이후의 </a:t>
            </a:r>
            <a:r>
              <a:rPr kumimoji="1" lang="en-US" altLang="ko-KR" dirty="0"/>
              <a:t>activation</a:t>
            </a:r>
          </a:p>
          <a:p>
            <a:pPr lvl="1"/>
            <a:r>
              <a:rPr kumimoji="1" lang="en-US" altLang="ko-KR" dirty="0"/>
              <a:t>Shape : [1, 197, 768]</a:t>
            </a:r>
          </a:p>
          <a:p>
            <a:pPr lvl="1"/>
            <a:r>
              <a:rPr kumimoji="1" lang="en-US" altLang="ko-KR" dirty="0"/>
              <a:t>X</a:t>
            </a:r>
            <a:r>
              <a:rPr kumimoji="1" lang="ko-KR" altLang="en-US" dirty="0"/>
              <a:t>축 </a:t>
            </a:r>
            <a:r>
              <a:rPr kumimoji="1" lang="en-US" altLang="ko-KR" dirty="0"/>
              <a:t>: </a:t>
            </a:r>
            <a:r>
              <a:rPr kumimoji="1" lang="ko-KR" altLang="en-US" dirty="0"/>
              <a:t>각 채널 </a:t>
            </a:r>
            <a:r>
              <a:rPr kumimoji="1" lang="en-US" altLang="ko-KR" dirty="0"/>
              <a:t>(768</a:t>
            </a:r>
            <a:r>
              <a:rPr kumimoji="1" lang="ko-KR" altLang="en-US" dirty="0"/>
              <a:t>개</a:t>
            </a:r>
            <a:r>
              <a:rPr kumimoji="1" lang="en-US" altLang="ko-KR" dirty="0"/>
              <a:t>)</a:t>
            </a:r>
          </a:p>
          <a:p>
            <a:pPr lvl="1"/>
            <a:r>
              <a:rPr kumimoji="1" lang="en-US" altLang="ko-KR" dirty="0"/>
              <a:t>Y</a:t>
            </a:r>
            <a:r>
              <a:rPr kumimoji="1" lang="ko-KR" altLang="en-US" dirty="0"/>
              <a:t>축 </a:t>
            </a:r>
            <a:r>
              <a:rPr kumimoji="1" lang="en-US" altLang="ko-KR" dirty="0"/>
              <a:t>: </a:t>
            </a:r>
            <a:r>
              <a:rPr kumimoji="1" lang="ko-KR" altLang="en-US" dirty="0"/>
              <a:t>실제 </a:t>
            </a:r>
            <a:r>
              <a:rPr kumimoji="1" lang="en-US" altLang="ko-KR" dirty="0"/>
              <a:t>activation </a:t>
            </a:r>
            <a:r>
              <a:rPr kumimoji="1" lang="ko-KR" altLang="en-US" dirty="0"/>
              <a:t>값 </a:t>
            </a:r>
            <a:r>
              <a:rPr kumimoji="1" lang="en-US" altLang="ko-KR" dirty="0"/>
              <a:t>(197</a:t>
            </a:r>
            <a:r>
              <a:rPr kumimoji="1" lang="ko-KR" altLang="en-US" dirty="0"/>
              <a:t>개</a:t>
            </a:r>
            <a:r>
              <a:rPr kumimoji="1" lang="en-US" altLang="ko-KR" dirty="0"/>
              <a:t>)</a:t>
            </a:r>
          </a:p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AD11DA8-965F-184C-59E8-364F4C2E22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864080"/>
            <a:ext cx="5715000" cy="290945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59D7F2A-859D-24CD-D22C-897F970219D2}"/>
              </a:ext>
            </a:extLst>
          </p:cNvPr>
          <p:cNvSpPr txBox="1"/>
          <p:nvPr/>
        </p:nvSpPr>
        <p:spPr>
          <a:xfrm>
            <a:off x="4894683" y="5439870"/>
            <a:ext cx="69163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kumimoji="1" lang="en-US" altLang="ko-KR" dirty="0"/>
              <a:t>LN </a:t>
            </a:r>
            <a:r>
              <a:rPr kumimoji="1" lang="ko-KR" altLang="en-US" dirty="0"/>
              <a:t>이후에는</a:t>
            </a:r>
            <a:r>
              <a:rPr kumimoji="1" lang="en-US" altLang="ko-KR" dirty="0"/>
              <a:t> activation</a:t>
            </a:r>
            <a:r>
              <a:rPr kumimoji="1" lang="ko-KR" altLang="en-US" dirty="0"/>
              <a:t>들이 균일한 분포를 가짐 </a:t>
            </a:r>
            <a:endParaRPr kumimoji="1" lang="en-US" altLang="ko-KR" dirty="0"/>
          </a:p>
          <a:p>
            <a:pPr marL="285750" indent="-285750">
              <a:buFontTx/>
              <a:buChar char="-"/>
            </a:pPr>
            <a:r>
              <a:rPr kumimoji="1" lang="ko-KR" altLang="en-US" dirty="0"/>
              <a:t>다만</a:t>
            </a:r>
            <a:r>
              <a:rPr kumimoji="1" lang="en-US" altLang="ko-KR" dirty="0"/>
              <a:t>, </a:t>
            </a:r>
            <a:r>
              <a:rPr kumimoji="1" lang="ko-KR" altLang="en-US" dirty="0"/>
              <a:t>다른 이미지에서도 동일한 </a:t>
            </a:r>
            <a:r>
              <a:rPr kumimoji="1" lang="en-US" altLang="ko-KR" dirty="0"/>
              <a:t>range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activation</a:t>
            </a:r>
            <a:r>
              <a:rPr kumimoji="1" lang="ko-KR" altLang="en-US" dirty="0"/>
              <a:t>일지는 미지수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4417027-A45F-FCD3-89DB-854A422FD2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212" y="829444"/>
            <a:ext cx="5715000" cy="2944091"/>
          </a:xfrm>
          <a:prstGeom prst="rect">
            <a:avLst/>
          </a:prstGeom>
        </p:spPr>
      </p:pic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4B318737-A1B0-F12B-FFED-6637EA31E5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3088D-31C3-1E4B-B81E-E383EAC32679}" type="slidenum">
              <a:rPr lang="en-KR" smtClean="0"/>
              <a:pPr/>
              <a:t>7</a:t>
            </a:fld>
            <a:r>
              <a:rPr lang="en-KR"/>
              <a:t> / </a:t>
            </a:r>
            <a:r>
              <a:rPr lang="en-US"/>
              <a:t>27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29641480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BA585A-F89C-7890-7E82-AEBE5660E5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F31422-BEE1-139D-99E4-2A248AB74C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atinLnBrk="1">
              <a:spcBef>
                <a:spcPts val="1400"/>
              </a:spcBef>
              <a:spcAft>
                <a:spcPts val="800"/>
              </a:spcAft>
            </a:pPr>
            <a:r>
              <a:rPr lang="en-US" altLang="ko-KR" sz="1800" kern="100" dirty="0">
                <a:cs typeface="Apple SD Gothic Neo" panose="02000300000000000000" pitchFamily="2" charset="-127"/>
              </a:rPr>
              <a:t>Background 2 – (</a:t>
            </a:r>
            <a:r>
              <a:rPr lang="ko-KR" altLang="en-US" sz="1800" kern="100" dirty="0">
                <a:cs typeface="Apple SD Gothic Neo" panose="02000300000000000000" pitchFamily="2" charset="-127"/>
              </a:rPr>
              <a:t>참고자료</a:t>
            </a:r>
            <a:r>
              <a:rPr lang="en-US" altLang="ko-KR" sz="1800" kern="100" dirty="0">
                <a:cs typeface="Apple SD Gothic Neo" panose="02000300000000000000" pitchFamily="2" charset="-127"/>
              </a:rPr>
              <a:t>) RepQ-ViT</a:t>
            </a:r>
            <a:r>
              <a:rPr lang="ko-KR" altLang="en-US" sz="1800" kern="100" dirty="0">
                <a:cs typeface="Apple SD Gothic Neo" panose="02000300000000000000" pitchFamily="2" charset="-127"/>
              </a:rPr>
              <a:t>의 방법</a:t>
            </a:r>
            <a:endParaRPr lang="ko-KR" altLang="ko-KR" sz="1800" b="1" kern="100" dirty="0">
              <a:effectLst/>
              <a:latin typeface="Apple SD Gothic Neo" panose="02000300000000000000" pitchFamily="2" charset="-127"/>
              <a:ea typeface="Apple SD Gothic Neo" panose="02000300000000000000" pitchFamily="2" charset="-127"/>
              <a:cs typeface="Apple SD Gothic Neo" panose="02000300000000000000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내용 개체 틀 6">
                <a:extLst>
                  <a:ext uri="{FF2B5EF4-FFF2-40B4-BE49-F238E27FC236}">
                    <a16:creationId xmlns:a16="http://schemas.microsoft.com/office/drawing/2014/main" id="{F9C4176D-69E0-8505-ECC9-DCBF9186FC3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24027" y="4790661"/>
                <a:ext cx="11743943" cy="1611618"/>
              </a:xfrm>
            </p:spPr>
            <p:txBody>
              <a:bodyPr>
                <a:normAutofit fontScale="62500" lnSpcReduction="20000"/>
              </a:bodyPr>
              <a:lstStyle/>
              <a:p>
                <a:r>
                  <a:rPr lang="en-US" altLang="ko-KR" dirty="0"/>
                  <a:t>(</a:t>
                </a:r>
                <a:r>
                  <a:rPr lang="ko-KR" altLang="en-US" dirty="0"/>
                  <a:t>참고</a:t>
                </a:r>
                <a:r>
                  <a:rPr lang="en-US" altLang="ko-KR" dirty="0"/>
                  <a:t>) [RepQ-ViT]</a:t>
                </a:r>
                <a:r>
                  <a:rPr lang="ko-KR" altLang="en-US" dirty="0"/>
                  <a:t>는 이를 해결하기 위해 </a:t>
                </a:r>
                <a:r>
                  <a:rPr lang="en-US" altLang="ko-KR" i="1" dirty="0"/>
                  <a:t>scale reparameterization</a:t>
                </a:r>
                <a:r>
                  <a:rPr lang="ko-KR" altLang="en-US" dirty="0"/>
                  <a:t>을 제시함</a:t>
                </a:r>
                <a:r>
                  <a:rPr lang="en-US" altLang="ko-KR" dirty="0"/>
                  <a:t>.</a:t>
                </a:r>
              </a:p>
              <a:p>
                <a:pPr lvl="1"/>
                <a:r>
                  <a:rPr lang="en-US" altLang="ko-KR" dirty="0"/>
                  <a:t>(1) </a:t>
                </a:r>
                <a:r>
                  <a:rPr lang="ko-KR" altLang="en-US" dirty="0"/>
                  <a:t>어떤 </a:t>
                </a:r>
                <a:r>
                  <a:rPr lang="en-US" altLang="ko-KR" dirty="0"/>
                  <a:t>Activation</a:t>
                </a:r>
                <a:r>
                  <a:rPr lang="ko-KR" altLang="en-US" dirty="0"/>
                  <a:t>을 </a:t>
                </a:r>
                <a:r>
                  <a:rPr lang="en-US" altLang="ko-KR" dirty="0"/>
                  <a:t>channel-wise</a:t>
                </a:r>
                <a:r>
                  <a:rPr lang="ko-KR" altLang="en-US" dirty="0"/>
                  <a:t>로 양자화 해 </a:t>
                </a:r>
                <a:r>
                  <a:rPr lang="en-US" altLang="ko-KR" dirty="0"/>
                  <a:t>scaler</a:t>
                </a:r>
                <a:r>
                  <a:rPr lang="ko-KR" altLang="en-US" dirty="0"/>
                  <a:t>들을 얻음</a:t>
                </a:r>
                <a:r>
                  <a:rPr lang="en-US" altLang="ko-KR" dirty="0"/>
                  <a:t>.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altLang="ko-KR" dirty="0"/>
                  <a:t>). </a:t>
                </a:r>
                <a:r>
                  <a:rPr lang="ko-KR" altLang="en-US" dirty="0"/>
                  <a:t>이후 평균 값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ko-KR" altLang="en-US" dirty="0"/>
                  <a:t>을 정의할 수 있음</a:t>
                </a:r>
                <a:r>
                  <a:rPr lang="en-US" altLang="ko-KR" dirty="0"/>
                  <a:t>.</a:t>
                </a:r>
              </a:p>
              <a:p>
                <a:pPr lvl="1"/>
                <a:r>
                  <a:rPr lang="en-US" altLang="ko-KR" dirty="0"/>
                  <a:t>(2) </a:t>
                </a:r>
                <a:r>
                  <a:rPr lang="ko-KR" altLang="en-US" dirty="0"/>
                  <a:t>이 </a:t>
                </a:r>
                <a:r>
                  <a:rPr lang="en-US" altLang="ko-KR" dirty="0"/>
                  <a:t>Activation</a:t>
                </a:r>
                <a:r>
                  <a:rPr lang="ko-KR" altLang="en-US" dirty="0"/>
                  <a:t>을 </a:t>
                </a:r>
                <a:r>
                  <a:rPr lang="en-US" altLang="ko-KR" dirty="0"/>
                  <a:t>layer-wise </a:t>
                </a:r>
                <a:r>
                  <a:rPr lang="ko-KR" altLang="en-US" dirty="0"/>
                  <a:t>양자화로 바꾼 뒤 </a:t>
                </a:r>
                <a:r>
                  <a:rPr lang="en-US" altLang="ko-KR" dirty="0"/>
                  <a:t>(</a:t>
                </a:r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altLang="ko-KR" dirty="0"/>
                  <a:t>), 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(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 −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dirty="0"/>
                  <a:t>)</a:t>
                </a:r>
                <a:r>
                  <a:rPr lang="ko-KR" altLang="en-US" dirty="0"/>
                  <a:t>를 이용해 연산 될 </a:t>
                </a:r>
                <a:r>
                  <a:rPr lang="en-US" altLang="ko-KR" dirty="0"/>
                  <a:t>Weight</a:t>
                </a:r>
                <a:r>
                  <a:rPr lang="ko-KR" altLang="en-US" dirty="0"/>
                  <a:t>의 값을 수정함</a:t>
                </a:r>
                <a:r>
                  <a:rPr lang="en-US" altLang="ko-KR" dirty="0"/>
                  <a:t>. </a:t>
                </a:r>
                <a:r>
                  <a:rPr lang="ko-KR" altLang="en-US" dirty="0"/>
                  <a:t> </a:t>
                </a:r>
                <a:endParaRPr lang="en-US" altLang="ko-KR" dirty="0"/>
              </a:p>
              <a:p>
                <a:pPr lvl="1"/>
                <a:r>
                  <a:rPr lang="en-US" altLang="ko-KR" dirty="0"/>
                  <a:t>(3) Activation</a:t>
                </a:r>
                <a:r>
                  <a:rPr lang="ko-KR" altLang="en-US" dirty="0"/>
                  <a:t>에 </a:t>
                </a:r>
                <a:r>
                  <a:rPr lang="en-US" altLang="ko-KR" dirty="0"/>
                  <a:t>channel-wise </a:t>
                </a:r>
                <a:r>
                  <a:rPr lang="ko-KR" altLang="en-US" dirty="0"/>
                  <a:t>양자화를 적용시킨 효과를 간접적으로 얻을 수 있음</a:t>
                </a:r>
                <a:r>
                  <a:rPr lang="en-US" altLang="ko-KR" dirty="0"/>
                  <a:t>.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7" name="내용 개체 틀 6">
                <a:extLst>
                  <a:ext uri="{FF2B5EF4-FFF2-40B4-BE49-F238E27FC236}">
                    <a16:creationId xmlns:a16="http://schemas.microsoft.com/office/drawing/2014/main" id="{F9C4176D-69E0-8505-ECC9-DCBF9186FC3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4027" y="4790661"/>
                <a:ext cx="11743943" cy="1611618"/>
              </a:xfrm>
              <a:blipFill>
                <a:blip r:embed="rId3"/>
                <a:stretch>
                  <a:fillRect l="-32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행렬의 곱셈, 행렬의 거듭제곱 – 수학방">
            <a:extLst>
              <a:ext uri="{FF2B5EF4-FFF2-40B4-BE49-F238E27FC236}">
                <a16:creationId xmlns:a16="http://schemas.microsoft.com/office/drawing/2014/main" id="{45E6C173-E9D3-4B75-BA29-7D78FADE8F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415" b="12036"/>
          <a:stretch/>
        </p:blipFill>
        <p:spPr bwMode="auto">
          <a:xfrm>
            <a:off x="9856821" y="5067235"/>
            <a:ext cx="2111149" cy="1199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4C862122-D803-2683-22D4-88FE49BAD5D1}"/>
              </a:ext>
            </a:extLst>
          </p:cNvPr>
          <p:cNvSpPr/>
          <p:nvPr/>
        </p:nvSpPr>
        <p:spPr>
          <a:xfrm>
            <a:off x="2609653" y="5303963"/>
            <a:ext cx="4356755" cy="228193"/>
          </a:xfrm>
          <a:prstGeom prst="rect">
            <a:avLst/>
          </a:prstGeom>
          <a:solidFill>
            <a:schemeClr val="accent1">
              <a:alpha val="26100"/>
            </a:schemeClr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B6ACA7F-A42C-F3FD-7ADC-DE1229A27625}"/>
              </a:ext>
            </a:extLst>
          </p:cNvPr>
          <p:cNvSpPr/>
          <p:nvPr/>
        </p:nvSpPr>
        <p:spPr>
          <a:xfrm>
            <a:off x="5033913" y="5666777"/>
            <a:ext cx="3733015" cy="228193"/>
          </a:xfrm>
          <a:prstGeom prst="rect">
            <a:avLst/>
          </a:prstGeom>
          <a:solidFill>
            <a:srgbClr val="FF0000">
              <a:alpha val="26100"/>
            </a:srgbClr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A5B34A62-7B7F-CF4F-73AE-B9C2AE2A0E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97079" y="1433709"/>
            <a:ext cx="1765300" cy="19685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7D1C2E7-0576-DACA-9AA1-E88836209F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07690" y="1500753"/>
            <a:ext cx="3708400" cy="1905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7EE0186-EEA0-BC55-EA75-87518C6BA32C}"/>
              </a:ext>
            </a:extLst>
          </p:cNvPr>
          <p:cNvSpPr txBox="1"/>
          <p:nvPr/>
        </p:nvSpPr>
        <p:spPr>
          <a:xfrm>
            <a:off x="8126185" y="3444841"/>
            <a:ext cx="21816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[RepQ-ViT </a:t>
            </a:r>
            <a:r>
              <a:rPr kumimoji="1" lang="ko-KR" altLang="en-US" sz="1200" dirty="0"/>
              <a:t>논문의 </a:t>
            </a:r>
            <a:r>
              <a:rPr kumimoji="1" lang="en-US" altLang="ko-KR" sz="1200" dirty="0"/>
              <a:t>Table 1 </a:t>
            </a:r>
            <a:r>
              <a:rPr kumimoji="1" lang="ko-KR" altLang="en-US" sz="1200" dirty="0"/>
              <a:t>일부</a:t>
            </a:r>
            <a:r>
              <a:rPr kumimoji="1" lang="en-US" altLang="ko-KR" sz="1200" dirty="0"/>
              <a:t>]</a:t>
            </a:r>
            <a:endParaRPr kumimoji="1" lang="ko-KR" altLang="en-US" sz="1200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60B6D39A-AC4A-6B36-5947-29A6607CCFFB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3597" b="19780"/>
          <a:stretch/>
        </p:blipFill>
        <p:spPr>
          <a:xfrm>
            <a:off x="152302" y="1040429"/>
            <a:ext cx="5375539" cy="270904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F187976-41C5-7DC6-BEEC-0DC527A3FD53}"/>
              </a:ext>
            </a:extLst>
          </p:cNvPr>
          <p:cNvSpPr txBox="1"/>
          <p:nvPr/>
        </p:nvSpPr>
        <p:spPr>
          <a:xfrm>
            <a:off x="952927" y="1040429"/>
            <a:ext cx="16024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[RepQ-ViT, CVPR 2023]</a:t>
            </a:r>
            <a:endParaRPr kumimoji="1" lang="ko-KR" altLang="en-US" sz="1200" dirty="0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B96E945B-AFD3-FCB4-8C10-334C770EB833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80241"/>
          <a:stretch/>
        </p:blipFill>
        <p:spPr>
          <a:xfrm>
            <a:off x="344352" y="3749473"/>
            <a:ext cx="5407515" cy="702752"/>
          </a:xfrm>
          <a:prstGeom prst="rect">
            <a:avLst/>
          </a:prstGeom>
        </p:spPr>
      </p:pic>
      <p:sp>
        <p:nvSpPr>
          <p:cNvPr id="24" name="슬라이드 번호 개체 틀 23">
            <a:extLst>
              <a:ext uri="{FF2B5EF4-FFF2-40B4-BE49-F238E27FC236}">
                <a16:creationId xmlns:a16="http://schemas.microsoft.com/office/drawing/2014/main" id="{507EF63E-819A-1B40-115C-23596981DB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3088D-31C3-1E4B-B81E-E383EAC32679}" type="slidenum">
              <a:rPr lang="en-KR" smtClean="0"/>
              <a:pPr/>
              <a:t>8</a:t>
            </a:fld>
            <a:r>
              <a:rPr lang="en-KR"/>
              <a:t> / </a:t>
            </a:r>
            <a:r>
              <a:rPr lang="en-US"/>
              <a:t>27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618115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9C224B-8409-99E3-DB07-57F1B5CE15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173367-6F71-ACD6-0EA3-659E05CD90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atinLnBrk="1">
              <a:spcBef>
                <a:spcPts val="1400"/>
              </a:spcBef>
              <a:spcAft>
                <a:spcPts val="800"/>
              </a:spcAft>
            </a:pPr>
            <a:r>
              <a:rPr lang="en-US" altLang="ko-KR" sz="1800" kern="100" dirty="0">
                <a:cs typeface="Apple SD Gothic Neo" panose="02000300000000000000" pitchFamily="2" charset="-127"/>
              </a:rPr>
              <a:t>Poster</a:t>
            </a:r>
            <a:endParaRPr lang="ko-KR" altLang="ko-KR" sz="1800" b="1" kern="100" dirty="0">
              <a:effectLst/>
              <a:latin typeface="Apple SD Gothic Neo" panose="02000300000000000000" pitchFamily="2" charset="-127"/>
              <a:ea typeface="Apple SD Gothic Neo" panose="02000300000000000000" pitchFamily="2" charset="-127"/>
              <a:cs typeface="Apple SD Gothic Neo" panose="02000300000000000000" pitchFamily="2" charset="-127"/>
            </a:endParaRP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48823582-5465-5A83-8650-798BD74EB54B}"/>
              </a:ext>
            </a:extLst>
          </p:cNvPr>
          <p:cNvSpPr txBox="1">
            <a:spLocks/>
          </p:cNvSpPr>
          <p:nvPr/>
        </p:nvSpPr>
        <p:spPr>
          <a:xfrm>
            <a:off x="2945962" y="681037"/>
            <a:ext cx="7207179" cy="55495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kumimoji="1" lang="en-US" altLang="ko-KR" sz="1600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DD9D0CCE-CB1D-6AED-5E48-8FDBABC3D6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62000"/>
            <a:ext cx="12192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9CC36A1-FE0C-E53B-EAE3-24293D07E1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3088D-31C3-1E4B-B81E-E383EAC32679}" type="slidenum">
              <a:rPr lang="en-KR" smtClean="0"/>
              <a:pPr/>
              <a:t>9</a:t>
            </a:fld>
            <a:r>
              <a:rPr lang="en-KR"/>
              <a:t> / </a:t>
            </a:r>
            <a:r>
              <a:rPr lang="en-US"/>
              <a:t>27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4250337165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37477</TotalTime>
  <Words>1923</Words>
  <Application>Microsoft Macintosh PowerPoint</Application>
  <PresentationFormat>와이드스크린</PresentationFormat>
  <Paragraphs>230</Paragraphs>
  <Slides>27</Slides>
  <Notes>27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2" baseType="lpstr">
      <vt:lpstr>Apple SD Gothic Neo</vt:lpstr>
      <vt:lpstr>Arial</vt:lpstr>
      <vt:lpstr>Calibri</vt:lpstr>
      <vt:lpstr>Cambria Math</vt:lpstr>
      <vt:lpstr>Custom Design</vt:lpstr>
      <vt:lpstr>PowerPoint 프레젠테이션</vt:lpstr>
      <vt:lpstr>Background 1 - Quantization granularity</vt:lpstr>
      <vt:lpstr>Background 1 - Quantization granularity</vt:lpstr>
      <vt:lpstr>Background 2 - ViT 내부 Activation의 분포는 여러 채널에서 일정하지 않음</vt:lpstr>
      <vt:lpstr>Background 2 - ViT 내부 Activation의 분포는 여러 채널에서 일정하지 않음</vt:lpstr>
      <vt:lpstr>Background 2 - ViT 내부 Activation의 분포는 여러 채널에서 일정하지 않음</vt:lpstr>
      <vt:lpstr>Background 2 - ViT 내부 Activation의 분포는 여러 채널에서 일정하지 않음</vt:lpstr>
      <vt:lpstr>Background 2 – (참고자료) RepQ-ViT의 방법</vt:lpstr>
      <vt:lpstr>Poster</vt:lpstr>
      <vt:lpstr>Introduction - ViT의 Activation에 대한 양자화는 까다롭다</vt:lpstr>
      <vt:lpstr>Introduction - CNN과 ViT의 Activation 분포가 다른 이유</vt:lpstr>
      <vt:lpstr>Introduction - 그럼 그냥 channel-wise 양자화 하면 되지 않는가</vt:lpstr>
      <vt:lpstr>Method - IGQ-ViT</vt:lpstr>
      <vt:lpstr>Method - IGQ for linear operations</vt:lpstr>
      <vt:lpstr>Method - IGQ for softmax attentions</vt:lpstr>
      <vt:lpstr>Method - IGQ (runtime) (1)</vt:lpstr>
      <vt:lpstr>Method - IGQ (runtime) (2)</vt:lpstr>
      <vt:lpstr>Method - Group size allocation</vt:lpstr>
      <vt:lpstr>Results - Accuracy</vt:lpstr>
      <vt:lpstr>Results - Accuracy</vt:lpstr>
      <vt:lpstr>Results - Accuracy</vt:lpstr>
      <vt:lpstr>Results - Group size allocation</vt:lpstr>
      <vt:lpstr>Conclusion</vt:lpstr>
      <vt:lpstr>한계</vt:lpstr>
      <vt:lpstr>본 논문에 적용되지 않은 테크닉</vt:lpstr>
      <vt:lpstr>생각해볼 점</vt:lpstr>
      <vt:lpstr>생각해볼 점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Coursera - Neural Networks and Deep Learning Week 2</dc:title>
  <dc:creator>이지호</dc:creator>
  <cp:lastModifiedBy>지호 이</cp:lastModifiedBy>
  <cp:revision>2300</cp:revision>
  <dcterms:created xsi:type="dcterms:W3CDTF">2023-06-22T01:53:31Z</dcterms:created>
  <dcterms:modified xsi:type="dcterms:W3CDTF">2024-10-17T07:25:07Z</dcterms:modified>
</cp:coreProperties>
</file>